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019" r:id="rId1"/>
  </p:sldMasterIdLst>
  <p:notesMasterIdLst>
    <p:notesMasterId r:id="rId27"/>
  </p:notesMasterIdLst>
  <p:sldIdLst>
    <p:sldId id="256" r:id="rId2"/>
    <p:sldId id="271" r:id="rId3"/>
    <p:sldId id="272" r:id="rId4"/>
    <p:sldId id="273" r:id="rId5"/>
    <p:sldId id="283" r:id="rId6"/>
    <p:sldId id="257" r:id="rId7"/>
    <p:sldId id="258" r:id="rId8"/>
    <p:sldId id="259" r:id="rId9"/>
    <p:sldId id="260" r:id="rId10"/>
    <p:sldId id="261" r:id="rId11"/>
    <p:sldId id="262" r:id="rId12"/>
    <p:sldId id="263" r:id="rId13"/>
    <p:sldId id="284" r:id="rId14"/>
    <p:sldId id="275" r:id="rId15"/>
    <p:sldId id="276" r:id="rId16"/>
    <p:sldId id="274" r:id="rId17"/>
    <p:sldId id="277" r:id="rId18"/>
    <p:sldId id="278" r:id="rId19"/>
    <p:sldId id="279" r:id="rId20"/>
    <p:sldId id="280" r:id="rId21"/>
    <p:sldId id="281" r:id="rId22"/>
    <p:sldId id="282" r:id="rId23"/>
    <p:sldId id="287" r:id="rId24"/>
    <p:sldId id="286" r:id="rId25"/>
    <p:sldId id="285" r:id="rId26"/>
  </p:sldIdLst>
  <p:sldSz cx="9144000" cy="5143500" type="screen16x9"/>
  <p:notesSz cx="6858000" cy="9144000"/>
  <p:embeddedFontLst>
    <p:embeddedFont>
      <p:font typeface="Algerian" panose="04020705040A02060702" pitchFamily="82" charset="0"/>
      <p:regular r:id="rId28"/>
    </p:embeddedFont>
    <p:embeddedFont>
      <p:font typeface="Cascadia Code" panose="020B0609020000020004" pitchFamily="49" charset="0"/>
      <p:regular r:id="rId29"/>
      <p:bold r:id="rId30"/>
      <p:italic r:id="rId31"/>
      <p:boldItalic r:id="rId32"/>
    </p:embeddedFont>
    <p:embeddedFont>
      <p:font typeface="Century Gothic" panose="020B0502020202020204" pitchFamily="34" charset="0"/>
      <p:regular r:id="rId33"/>
      <p:bold r:id="rId34"/>
      <p:italic r:id="rId35"/>
      <p:boldItalic r:id="rId36"/>
    </p:embeddedFont>
    <p:embeddedFont>
      <p:font typeface="Roboto" panose="02000000000000000000" pitchFamily="2" charset="0"/>
      <p:regular r:id="rId37"/>
      <p:bold r:id="rId38"/>
      <p:italic r:id="rId39"/>
      <p:boldItalic r:id="rId40"/>
    </p:embeddedFont>
    <p:embeddedFont>
      <p:font typeface="Wingdings 3" panose="05040102010807070707" pitchFamily="18" charset="2"/>
      <p:regular r:id="rId4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07" d="100"/>
          <a:sy n="107" d="100"/>
        </p:scale>
        <p:origin x="715"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bdbe9104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bdbe9104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bdbe9104d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bdbe9104d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0f44c8d1de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0f44c8d1d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0f44c8d1de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0f44c8d1de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0f44c8d1d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0f44c8d1d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0f44c8d1de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0f44c8d1de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0f44c8d1de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0f44c8d1de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en-US"/>
              <a:t>Click to edit Master title style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6403261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2868681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601834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en-US"/>
              <a:t>Click to edit Master title style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5584438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9346057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066687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164014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3062653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579879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n-US"/>
              <a:t>Click to edit Master title style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9489076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5795441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866295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1243638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12390286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39067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en-US"/>
              <a:t>Click to edit Master title style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9096997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02152271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589"/>
            <a:ext cx="1767506" cy="514052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4/21/2023</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29757084"/>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 id="2147484031" r:id="rId12"/>
    <p:sldLayoutId id="2147484032" r:id="rId13"/>
    <p:sldLayoutId id="2147484033" r:id="rId14"/>
    <p:sldLayoutId id="2147484034" r:id="rId15"/>
    <p:sldLayoutId id="2147484035" r:id="rId16"/>
    <p:sldLayoutId id="2147484036" r:id="rId17"/>
  </p:sldLayoutIdLst>
  <p:hf sldNum="0" hdr="0" ftr="0" dt="0"/>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hyperlink" Target="http://www.123seminarsonly.com/CS/Employee-Management-System.html" TargetMode="External"/><Relationship Id="rId2" Type="http://schemas.openxmlformats.org/officeDocument/2006/relationships/hyperlink" Target="https://www.freeprojectz.com/project-source-code-database-download/employee-management-system-project" TargetMode="External"/><Relationship Id="rId1" Type="http://schemas.openxmlformats.org/officeDocument/2006/relationships/slideLayout" Target="../slideLayouts/slideLayout17.xml"/><Relationship Id="rId6" Type="http://schemas.openxmlformats.org/officeDocument/2006/relationships/hyperlink" Target="https://phpgurukul.com/employee-management-system-using-sqlite/" TargetMode="External"/><Relationship Id="rId5" Type="http://schemas.openxmlformats.org/officeDocument/2006/relationships/hyperlink" Target="https://www.claysys.com/appforms/template/employee/" TargetMode="External"/><Relationship Id="rId4" Type="http://schemas.openxmlformats.org/officeDocument/2006/relationships/hyperlink" Target="https://www.researchgate.net/publication/347615091_Employee_Management_System"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hyperlink" Target="https://www.simplilearn.com/what-is-database-management-article"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28450"/>
            <a:ext cx="8520600" cy="1408800"/>
          </a:xfrm>
          <a:prstGeom prst="rect">
            <a:avLst/>
          </a:prstGeom>
        </p:spPr>
        <p:txBody>
          <a:bodyPr spcFirstLastPara="1" wrap="square" lIns="91425" tIns="91425" rIns="91425" bIns="91425" anchor="b" anchorCtr="0">
            <a:normAutofit fontScale="90000"/>
          </a:bodyPr>
          <a:lstStyle/>
          <a:p>
            <a:pPr marL="88265" marR="90170" lvl="0" indent="0" algn="ctr" rtl="0">
              <a:lnSpc>
                <a:spcPct val="115000"/>
              </a:lnSpc>
              <a:spcBef>
                <a:spcPts val="300"/>
              </a:spcBef>
              <a:spcAft>
                <a:spcPts val="0"/>
              </a:spcAft>
              <a:buClr>
                <a:schemeClr val="dk1"/>
              </a:buClr>
              <a:buSzPct val="44000"/>
              <a:buFont typeface="Arial"/>
              <a:buNone/>
            </a:pPr>
            <a:r>
              <a:rPr lang="en-GB" sz="2500" b="1"/>
              <a:t>MAULANA AZAD </a:t>
            </a:r>
            <a:endParaRPr sz="2500" b="1"/>
          </a:p>
          <a:p>
            <a:pPr marL="88265" marR="90170" lvl="0" indent="0" algn="ctr" rtl="0">
              <a:lnSpc>
                <a:spcPct val="115000"/>
              </a:lnSpc>
              <a:spcBef>
                <a:spcPts val="300"/>
              </a:spcBef>
              <a:spcAft>
                <a:spcPts val="0"/>
              </a:spcAft>
              <a:buClr>
                <a:schemeClr val="dk1"/>
              </a:buClr>
              <a:buSzPct val="44000"/>
              <a:buFont typeface="Arial"/>
              <a:buNone/>
            </a:pPr>
            <a:r>
              <a:rPr lang="en-GB" sz="2500" b="1"/>
              <a:t>NATIONAL INSTITUTE OF TECHNOLOGY </a:t>
            </a:r>
            <a:endParaRPr sz="2500" b="1"/>
          </a:p>
          <a:p>
            <a:pPr marL="88265" marR="90170" lvl="0" indent="0" algn="ctr" rtl="0">
              <a:lnSpc>
                <a:spcPct val="115000"/>
              </a:lnSpc>
              <a:spcBef>
                <a:spcPts val="300"/>
              </a:spcBef>
              <a:spcAft>
                <a:spcPts val="0"/>
              </a:spcAft>
              <a:buClr>
                <a:schemeClr val="dk1"/>
              </a:buClr>
              <a:buSzPct val="44000"/>
              <a:buFont typeface="Arial"/>
              <a:buNone/>
            </a:pPr>
            <a:r>
              <a:rPr lang="en-GB" sz="2500" b="1"/>
              <a:t>BHOPAL, INDIA, 462003</a:t>
            </a:r>
            <a:endParaRPr/>
          </a:p>
        </p:txBody>
      </p:sp>
      <p:sp>
        <p:nvSpPr>
          <p:cNvPr id="55" name="Google Shape;55;p13"/>
          <p:cNvSpPr txBox="1">
            <a:spLocks noGrp="1"/>
          </p:cNvSpPr>
          <p:nvPr>
            <p:ph type="subTitle" idx="1"/>
          </p:nvPr>
        </p:nvSpPr>
        <p:spPr>
          <a:xfrm>
            <a:off x="311700" y="3925350"/>
            <a:ext cx="8520600" cy="792600"/>
          </a:xfrm>
          <a:prstGeom prst="rect">
            <a:avLst/>
          </a:prstGeom>
        </p:spPr>
        <p:txBody>
          <a:bodyPr spcFirstLastPara="1" wrap="square" lIns="91425" tIns="91425" rIns="91425" bIns="91425" anchor="t" anchorCtr="0">
            <a:normAutofit/>
          </a:bodyPr>
          <a:lstStyle/>
          <a:p>
            <a:pPr marL="100965" lvl="0" indent="0" algn="ctr" rtl="0">
              <a:spcBef>
                <a:spcPts val="430"/>
              </a:spcBef>
              <a:spcAft>
                <a:spcPts val="0"/>
              </a:spcAft>
              <a:buClr>
                <a:schemeClr val="dk1"/>
              </a:buClr>
              <a:buSzPts val="1100"/>
              <a:buFont typeface="Arial"/>
              <a:buNone/>
            </a:pPr>
            <a:r>
              <a:rPr lang="en-GB" sz="2000" b="1">
                <a:solidFill>
                  <a:schemeClr val="dk1"/>
                </a:solidFill>
              </a:rPr>
              <a:t>DEPARTMENT OF COMPUTER SCIENCE &amp; ENGINEERING</a:t>
            </a:r>
            <a:endParaRPr/>
          </a:p>
        </p:txBody>
      </p:sp>
      <p:pic>
        <p:nvPicPr>
          <p:cNvPr id="56" name="Google Shape;56;p13"/>
          <p:cNvPicPr preferRelativeResize="0"/>
          <p:nvPr/>
        </p:nvPicPr>
        <p:blipFill rotWithShape="1">
          <a:blip r:embed="rId3">
            <a:alphaModFix/>
          </a:blip>
          <a:srcRect/>
          <a:stretch/>
        </p:blipFill>
        <p:spPr>
          <a:xfrm>
            <a:off x="3573875" y="1779635"/>
            <a:ext cx="1996250" cy="2145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Role of Supervisor</a:t>
            </a:r>
            <a:endParaRPr dirty="0"/>
          </a:p>
        </p:txBody>
      </p:sp>
      <p:sp>
        <p:nvSpPr>
          <p:cNvPr id="119" name="Google Shape;119;p1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lvl="0" algn="l" rtl="0">
              <a:spcBef>
                <a:spcPts val="0"/>
              </a:spcBef>
              <a:spcAft>
                <a:spcPts val="0"/>
              </a:spcAft>
              <a:buSzPts val="1800"/>
              <a:buFont typeface="Wingdings" panose="05000000000000000000" pitchFamily="2" charset="2"/>
              <a:buChar char="v"/>
            </a:pPr>
            <a:r>
              <a:rPr lang="en-GB" b="1" dirty="0">
                <a:solidFill>
                  <a:schemeClr val="tx1"/>
                </a:solidFill>
              </a:rPr>
              <a:t>Supervisor</a:t>
            </a:r>
            <a:endParaRPr b="1" dirty="0">
              <a:solidFill>
                <a:schemeClr val="tx1"/>
              </a:solidFill>
            </a:endParaRPr>
          </a:p>
          <a:p>
            <a:pPr marL="457200" lvl="0" indent="0" algn="l" rtl="0">
              <a:spcBef>
                <a:spcPts val="1200"/>
              </a:spcBef>
              <a:spcAft>
                <a:spcPts val="0"/>
              </a:spcAft>
              <a:buNone/>
            </a:pPr>
            <a:r>
              <a:rPr lang="en-GB" dirty="0">
                <a:solidFill>
                  <a:schemeClr val="tx1"/>
                </a:solidFill>
              </a:rPr>
              <a:t>Each supervisor will be allotted a group of workers </a:t>
            </a:r>
            <a:endParaRPr dirty="0">
              <a:solidFill>
                <a:schemeClr val="tx1"/>
              </a:solidFill>
            </a:endParaRPr>
          </a:p>
          <a:p>
            <a:pPr marL="457200" lvl="0" indent="0" algn="l" rtl="0">
              <a:spcBef>
                <a:spcPts val="1200"/>
              </a:spcBef>
              <a:spcAft>
                <a:spcPts val="0"/>
              </a:spcAft>
              <a:buNone/>
            </a:pPr>
            <a:r>
              <a:rPr lang="en-GB" dirty="0">
                <a:solidFill>
                  <a:schemeClr val="tx1"/>
                </a:solidFill>
              </a:rPr>
              <a:t>He will have to monitor all the workers and check if they are performing the tasks they are assigned to </a:t>
            </a:r>
            <a:endParaRPr dirty="0">
              <a:solidFill>
                <a:schemeClr val="tx1"/>
              </a:solidFill>
            </a:endParaRPr>
          </a:p>
          <a:p>
            <a:pPr marL="457200" lvl="0" indent="0" algn="l" rtl="0">
              <a:spcBef>
                <a:spcPts val="1200"/>
              </a:spcBef>
              <a:spcAft>
                <a:spcPts val="0"/>
              </a:spcAft>
              <a:buNone/>
            </a:pPr>
            <a:r>
              <a:rPr lang="en-GB" dirty="0">
                <a:solidFill>
                  <a:schemeClr val="tx1"/>
                </a:solidFill>
              </a:rPr>
              <a:t>Supervisor can also check complaint to assign new tasks to worker </a:t>
            </a:r>
            <a:endParaRPr dirty="0">
              <a:solidFill>
                <a:schemeClr val="tx1"/>
              </a:solidFill>
            </a:endParaRPr>
          </a:p>
          <a:p>
            <a:pPr marL="457200" lvl="0" indent="0" algn="l" rtl="0">
              <a:spcBef>
                <a:spcPts val="1200"/>
              </a:spcBef>
              <a:spcAft>
                <a:spcPts val="1200"/>
              </a:spcAft>
              <a:buNone/>
            </a:pPr>
            <a:r>
              <a:rPr lang="en-GB" dirty="0">
                <a:solidFill>
                  <a:schemeClr val="tx1"/>
                </a:solidFill>
              </a:rPr>
              <a:t>Each supervisor will have unique id through which he can login on the portal </a:t>
            </a:r>
            <a:endParaRPr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Role of worker</a:t>
            </a:r>
            <a:endParaRPr dirty="0"/>
          </a:p>
        </p:txBody>
      </p:sp>
      <p:sp>
        <p:nvSpPr>
          <p:cNvPr id="125" name="Google Shape;125;p1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lvl="0" algn="l" rtl="0">
              <a:spcBef>
                <a:spcPts val="0"/>
              </a:spcBef>
              <a:spcAft>
                <a:spcPts val="0"/>
              </a:spcAft>
              <a:buSzPts val="1800"/>
              <a:buFont typeface="Wingdings" panose="05000000000000000000" pitchFamily="2" charset="2"/>
              <a:buChar char="v"/>
            </a:pPr>
            <a:r>
              <a:rPr lang="en-GB" b="1" dirty="0">
                <a:solidFill>
                  <a:schemeClr val="tx1"/>
                </a:solidFill>
              </a:rPr>
              <a:t>Worker</a:t>
            </a:r>
            <a:endParaRPr b="1" dirty="0">
              <a:solidFill>
                <a:schemeClr val="tx1"/>
              </a:solidFill>
            </a:endParaRPr>
          </a:p>
          <a:p>
            <a:pPr marL="457200" lvl="0" indent="0" algn="l" rtl="0">
              <a:spcBef>
                <a:spcPts val="1200"/>
              </a:spcBef>
              <a:spcAft>
                <a:spcPts val="0"/>
              </a:spcAft>
              <a:buNone/>
            </a:pPr>
            <a:r>
              <a:rPr lang="en-GB" dirty="0">
                <a:solidFill>
                  <a:schemeClr val="tx1"/>
                </a:solidFill>
              </a:rPr>
              <a:t>Worker will be able to see the list of tasks that he is allotted to </a:t>
            </a:r>
            <a:endParaRPr dirty="0">
              <a:solidFill>
                <a:schemeClr val="tx1"/>
              </a:solidFill>
            </a:endParaRPr>
          </a:p>
          <a:p>
            <a:pPr marL="457200" lvl="0" indent="0" algn="l" rtl="0">
              <a:spcBef>
                <a:spcPts val="1200"/>
              </a:spcBef>
              <a:spcAft>
                <a:spcPts val="0"/>
              </a:spcAft>
              <a:buNone/>
            </a:pPr>
            <a:r>
              <a:rPr lang="en-GB" dirty="0">
                <a:solidFill>
                  <a:schemeClr val="tx1"/>
                </a:solidFill>
              </a:rPr>
              <a:t>He can update the completed tasks </a:t>
            </a:r>
            <a:endParaRPr dirty="0">
              <a:solidFill>
                <a:schemeClr val="tx1"/>
              </a:solidFill>
            </a:endParaRPr>
          </a:p>
          <a:p>
            <a:pPr marL="457200" lvl="0" indent="0" algn="l" rtl="0">
              <a:spcBef>
                <a:spcPts val="1200"/>
              </a:spcBef>
              <a:spcAft>
                <a:spcPts val="1200"/>
              </a:spcAft>
              <a:buNone/>
            </a:pPr>
            <a:r>
              <a:rPr lang="en-GB" dirty="0">
                <a:solidFill>
                  <a:schemeClr val="tx1"/>
                </a:solidFill>
              </a:rPr>
              <a:t>Each worker will have a unique email id with which he is able to login in portal </a:t>
            </a:r>
            <a:endParaRPr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Flow Chart</a:t>
            </a:r>
            <a:endParaRPr/>
          </a:p>
        </p:txBody>
      </p:sp>
      <p:sp>
        <p:nvSpPr>
          <p:cNvPr id="131" name="Google Shape;131;p2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2" name="Google Shape;132;p20"/>
          <p:cNvPicPr preferRelativeResize="0"/>
          <p:nvPr/>
        </p:nvPicPr>
        <p:blipFill>
          <a:blip r:embed="rId3">
            <a:alphaModFix/>
          </a:blip>
          <a:stretch>
            <a:fillRect/>
          </a:stretch>
        </p:blipFill>
        <p:spPr>
          <a:xfrm>
            <a:off x="680700" y="85725"/>
            <a:ext cx="7963249" cy="44087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9B803-C52A-37AF-E0D4-77AF485CC850}"/>
              </a:ext>
            </a:extLst>
          </p:cNvPr>
          <p:cNvSpPr>
            <a:spLocks noGrp="1"/>
          </p:cNvSpPr>
          <p:nvPr>
            <p:ph type="title"/>
          </p:nvPr>
        </p:nvSpPr>
        <p:spPr/>
        <p:txBody>
          <a:bodyPr>
            <a:normAutofit fontScale="90000"/>
          </a:bodyPr>
          <a:lstStyle/>
          <a:p>
            <a:r>
              <a:rPr lang="en-US" dirty="0"/>
              <a:t>SQLite Schema Structure</a:t>
            </a:r>
          </a:p>
        </p:txBody>
      </p:sp>
      <p:sp>
        <p:nvSpPr>
          <p:cNvPr id="3" name="Text Placeholder 2">
            <a:extLst>
              <a:ext uri="{FF2B5EF4-FFF2-40B4-BE49-F238E27FC236}">
                <a16:creationId xmlns:a16="http://schemas.microsoft.com/office/drawing/2014/main" id="{60FA33B7-1491-6E90-3A26-81254692F3E8}"/>
              </a:ext>
            </a:extLst>
          </p:cNvPr>
          <p:cNvSpPr>
            <a:spLocks noGrp="1"/>
          </p:cNvSpPr>
          <p:nvPr>
            <p:ph type="body" idx="1"/>
          </p:nvPr>
        </p:nvSpPr>
        <p:spPr/>
        <p:txBody>
          <a:bodyPr/>
          <a:lstStyle/>
          <a:p>
            <a:pPr>
              <a:lnSpc>
                <a:spcPct val="200000"/>
              </a:lnSpc>
              <a:buFont typeface="Wingdings" panose="05000000000000000000" pitchFamily="2" charset="2"/>
              <a:buChar char="v"/>
            </a:pPr>
            <a:r>
              <a:rPr lang="en-US" dirty="0">
                <a:solidFill>
                  <a:schemeClr val="tx1"/>
                </a:solidFill>
              </a:rPr>
              <a:t>One worker may have many number of tasks </a:t>
            </a:r>
          </a:p>
          <a:p>
            <a:pPr>
              <a:lnSpc>
                <a:spcPct val="200000"/>
              </a:lnSpc>
              <a:buFont typeface="Wingdings" panose="05000000000000000000" pitchFamily="2" charset="2"/>
              <a:buChar char="v"/>
            </a:pPr>
            <a:r>
              <a:rPr lang="en-US" dirty="0">
                <a:solidFill>
                  <a:schemeClr val="tx1"/>
                </a:solidFill>
              </a:rPr>
              <a:t>Similarly one supervisor may have many number of workers working under his supervision </a:t>
            </a:r>
          </a:p>
          <a:p>
            <a:pPr>
              <a:lnSpc>
                <a:spcPct val="200000"/>
              </a:lnSpc>
              <a:buFont typeface="Wingdings" panose="05000000000000000000" pitchFamily="2" charset="2"/>
              <a:buChar char="v"/>
            </a:pPr>
            <a:r>
              <a:rPr lang="en-US" dirty="0">
                <a:solidFill>
                  <a:schemeClr val="tx1"/>
                </a:solidFill>
              </a:rPr>
              <a:t>So here to maintain variable size list of tasks and worker we are using a string </a:t>
            </a:r>
          </a:p>
          <a:p>
            <a:pPr>
              <a:lnSpc>
                <a:spcPct val="200000"/>
              </a:lnSpc>
              <a:buFont typeface="Wingdings" panose="05000000000000000000" pitchFamily="2" charset="2"/>
              <a:buChar char="v"/>
            </a:pPr>
            <a:r>
              <a:rPr lang="en-US" dirty="0">
                <a:solidFill>
                  <a:schemeClr val="tx1"/>
                </a:solidFill>
              </a:rPr>
              <a:t>For worker Schema we have a field named </a:t>
            </a:r>
            <a:r>
              <a:rPr lang="en-US" dirty="0" err="1">
                <a:solidFill>
                  <a:schemeClr val="tx1"/>
                </a:solidFill>
              </a:rPr>
              <a:t>taskArray</a:t>
            </a:r>
            <a:r>
              <a:rPr lang="en-US" dirty="0">
                <a:solidFill>
                  <a:schemeClr val="tx1"/>
                </a:solidFill>
              </a:rPr>
              <a:t> which will contain all the tasks in form of string separated by commas (‘,’)</a:t>
            </a:r>
          </a:p>
          <a:p>
            <a:pPr>
              <a:lnSpc>
                <a:spcPct val="200000"/>
              </a:lnSpc>
              <a:buFont typeface="Wingdings" panose="05000000000000000000" pitchFamily="2" charset="2"/>
              <a:buChar char="v"/>
            </a:pPr>
            <a:r>
              <a:rPr lang="en-US" dirty="0">
                <a:solidFill>
                  <a:schemeClr val="tx1"/>
                </a:solidFill>
              </a:rPr>
              <a:t>For supervisor schema we have a field named </a:t>
            </a:r>
            <a:r>
              <a:rPr lang="en-US" dirty="0" err="1">
                <a:solidFill>
                  <a:schemeClr val="tx1"/>
                </a:solidFill>
              </a:rPr>
              <a:t>workerArray</a:t>
            </a:r>
            <a:r>
              <a:rPr lang="en-US" dirty="0">
                <a:solidFill>
                  <a:schemeClr val="tx1"/>
                </a:solidFill>
              </a:rPr>
              <a:t> which will contain the id of all the workers separated by commas (‘,’)</a:t>
            </a:r>
          </a:p>
          <a:p>
            <a:pPr>
              <a:lnSpc>
                <a:spcPct val="200000"/>
              </a:lnSpc>
              <a:buFont typeface="Wingdings" panose="05000000000000000000" pitchFamily="2" charset="2"/>
              <a:buChar char="v"/>
            </a:pPr>
            <a:endParaRPr lang="en-US" dirty="0">
              <a:solidFill>
                <a:schemeClr val="tx1"/>
              </a:solidFill>
            </a:endParaRPr>
          </a:p>
          <a:p>
            <a:pPr marL="114300" indent="0">
              <a:buNone/>
            </a:pPr>
            <a:endParaRPr lang="en-US" dirty="0">
              <a:solidFill>
                <a:schemeClr val="tx1"/>
              </a:solidFill>
            </a:endParaRPr>
          </a:p>
        </p:txBody>
      </p:sp>
    </p:spTree>
    <p:extLst>
      <p:ext uri="{BB962C8B-B14F-4D97-AF65-F5344CB8AC3E}">
        <p14:creationId xmlns:p14="http://schemas.microsoft.com/office/powerpoint/2010/main" val="12156681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CA44-5D44-CC09-5B5C-6613223DE370}"/>
              </a:ext>
            </a:extLst>
          </p:cNvPr>
          <p:cNvSpPr>
            <a:spLocks noGrp="1"/>
          </p:cNvSpPr>
          <p:nvPr>
            <p:ph type="title"/>
          </p:nvPr>
        </p:nvSpPr>
        <p:spPr/>
        <p:txBody>
          <a:bodyPr>
            <a:normAutofit fontScale="90000"/>
          </a:bodyPr>
          <a:lstStyle/>
          <a:p>
            <a:r>
              <a:rPr lang="en-US" dirty="0"/>
              <a:t>SQLite Schema(code)</a:t>
            </a:r>
          </a:p>
        </p:txBody>
      </p:sp>
      <p:sp>
        <p:nvSpPr>
          <p:cNvPr id="3" name="Text Placeholder 2">
            <a:extLst>
              <a:ext uri="{FF2B5EF4-FFF2-40B4-BE49-F238E27FC236}">
                <a16:creationId xmlns:a16="http://schemas.microsoft.com/office/drawing/2014/main" id="{26AB7D7B-A4C6-2EED-CE2C-EA5CB76299F7}"/>
              </a:ext>
            </a:extLst>
          </p:cNvPr>
          <p:cNvSpPr>
            <a:spLocks noGrp="1"/>
          </p:cNvSpPr>
          <p:nvPr>
            <p:ph type="body" idx="1"/>
          </p:nvPr>
        </p:nvSpPr>
        <p:spPr/>
        <p:txBody>
          <a:bodyPr/>
          <a:lstStyle/>
          <a:p>
            <a:pPr>
              <a:buFont typeface="Wingdings" panose="05000000000000000000" pitchFamily="2" charset="2"/>
              <a:buChar char="v"/>
            </a:pPr>
            <a:r>
              <a:rPr lang="en-US" dirty="0">
                <a:solidFill>
                  <a:schemeClr val="tx1"/>
                </a:solidFill>
              </a:rPr>
              <a:t>Creating tables:-</a:t>
            </a:r>
          </a:p>
          <a:p>
            <a:endParaRPr lang="en-US" dirty="0">
              <a:solidFill>
                <a:schemeClr val="tx1"/>
              </a:solidFill>
            </a:endParaRPr>
          </a:p>
        </p:txBody>
      </p:sp>
      <p:pic>
        <p:nvPicPr>
          <p:cNvPr id="5" name="Picture 4">
            <a:extLst>
              <a:ext uri="{FF2B5EF4-FFF2-40B4-BE49-F238E27FC236}">
                <a16:creationId xmlns:a16="http://schemas.microsoft.com/office/drawing/2014/main" id="{7F2166A4-A74D-CE1A-AEFA-C0B1CC4DEFBD}"/>
              </a:ext>
            </a:extLst>
          </p:cNvPr>
          <p:cNvPicPr>
            <a:picLocks noChangeAspect="1"/>
          </p:cNvPicPr>
          <p:nvPr/>
        </p:nvPicPr>
        <p:blipFill>
          <a:blip r:embed="rId2"/>
          <a:stretch>
            <a:fillRect/>
          </a:stretch>
        </p:blipFill>
        <p:spPr>
          <a:xfrm>
            <a:off x="1901190" y="1484512"/>
            <a:ext cx="5341620" cy="3213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05787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3E4A-6D02-1248-3346-3BE6F26494BC}"/>
              </a:ext>
            </a:extLst>
          </p:cNvPr>
          <p:cNvSpPr>
            <a:spLocks noGrp="1"/>
          </p:cNvSpPr>
          <p:nvPr>
            <p:ph type="title"/>
          </p:nvPr>
        </p:nvSpPr>
        <p:spPr/>
        <p:txBody>
          <a:bodyPr>
            <a:normAutofit fontScale="90000"/>
          </a:bodyPr>
          <a:lstStyle/>
          <a:p>
            <a:r>
              <a:rPr lang="en-US" dirty="0"/>
              <a:t>SQLite Schema (code)</a:t>
            </a:r>
          </a:p>
        </p:txBody>
      </p:sp>
      <p:sp>
        <p:nvSpPr>
          <p:cNvPr id="3" name="Text Placeholder 2">
            <a:extLst>
              <a:ext uri="{FF2B5EF4-FFF2-40B4-BE49-F238E27FC236}">
                <a16:creationId xmlns:a16="http://schemas.microsoft.com/office/drawing/2014/main" id="{4378D1A9-D11F-26AC-BD11-EAB48F105A78}"/>
              </a:ext>
            </a:extLst>
          </p:cNvPr>
          <p:cNvSpPr>
            <a:spLocks noGrp="1"/>
          </p:cNvSpPr>
          <p:nvPr>
            <p:ph type="body" idx="1"/>
          </p:nvPr>
        </p:nvSpPr>
        <p:spPr/>
        <p:txBody>
          <a:bodyPr/>
          <a:lstStyle/>
          <a:p>
            <a:pPr>
              <a:buFont typeface="Wingdings" panose="05000000000000000000" pitchFamily="2" charset="2"/>
              <a:buChar char="v"/>
            </a:pPr>
            <a:r>
              <a:rPr lang="en-US" dirty="0"/>
              <a:t>Update command :</a:t>
            </a:r>
          </a:p>
          <a:p>
            <a:pPr marL="114300" indent="0">
              <a:buNone/>
            </a:pPr>
            <a:endParaRPr lang="en-US" dirty="0"/>
          </a:p>
          <a:p>
            <a:pPr marL="114300" indent="0">
              <a:buNone/>
            </a:pPr>
            <a:endParaRPr lang="en-US" dirty="0"/>
          </a:p>
        </p:txBody>
      </p:sp>
      <p:pic>
        <p:nvPicPr>
          <p:cNvPr id="5" name="Picture 4">
            <a:extLst>
              <a:ext uri="{FF2B5EF4-FFF2-40B4-BE49-F238E27FC236}">
                <a16:creationId xmlns:a16="http://schemas.microsoft.com/office/drawing/2014/main" id="{A6D42CE6-FA59-2585-5B20-A5A7D15122E1}"/>
              </a:ext>
            </a:extLst>
          </p:cNvPr>
          <p:cNvPicPr>
            <a:picLocks noChangeAspect="1"/>
          </p:cNvPicPr>
          <p:nvPr/>
        </p:nvPicPr>
        <p:blipFill>
          <a:blip r:embed="rId2"/>
          <a:stretch>
            <a:fillRect/>
          </a:stretch>
        </p:blipFill>
        <p:spPr>
          <a:xfrm>
            <a:off x="1445894" y="1516380"/>
            <a:ext cx="6252211" cy="3505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01575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20315-E392-F931-AE69-06286E4FC2CF}"/>
              </a:ext>
            </a:extLst>
          </p:cNvPr>
          <p:cNvSpPr>
            <a:spLocks noGrp="1"/>
          </p:cNvSpPr>
          <p:nvPr>
            <p:ph type="title"/>
          </p:nvPr>
        </p:nvSpPr>
        <p:spPr/>
        <p:txBody>
          <a:bodyPr>
            <a:normAutofit fontScale="90000"/>
          </a:bodyPr>
          <a:lstStyle/>
          <a:p>
            <a:r>
              <a:rPr lang="en-US" dirty="0"/>
              <a:t>Tables after adding data</a:t>
            </a:r>
          </a:p>
        </p:txBody>
      </p:sp>
      <p:sp>
        <p:nvSpPr>
          <p:cNvPr id="3" name="Text Placeholder 2">
            <a:extLst>
              <a:ext uri="{FF2B5EF4-FFF2-40B4-BE49-F238E27FC236}">
                <a16:creationId xmlns:a16="http://schemas.microsoft.com/office/drawing/2014/main" id="{02E6A604-96A8-0F00-130B-161CE22A70D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629EC0C2-7FBF-BB79-A2D7-E7E612CB6552}"/>
              </a:ext>
            </a:extLst>
          </p:cNvPr>
          <p:cNvPicPr>
            <a:picLocks noChangeAspect="1"/>
          </p:cNvPicPr>
          <p:nvPr/>
        </p:nvPicPr>
        <p:blipFill>
          <a:blip r:embed="rId2"/>
          <a:stretch>
            <a:fillRect/>
          </a:stretch>
        </p:blipFill>
        <p:spPr>
          <a:xfrm>
            <a:off x="1123950" y="1401813"/>
            <a:ext cx="6896100" cy="3063823"/>
          </a:xfrm>
          <a:prstGeom prst="rect">
            <a:avLst/>
          </a:prstGeom>
        </p:spPr>
      </p:pic>
    </p:spTree>
    <p:extLst>
      <p:ext uri="{BB962C8B-B14F-4D97-AF65-F5344CB8AC3E}">
        <p14:creationId xmlns:p14="http://schemas.microsoft.com/office/powerpoint/2010/main" val="4800014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9FE83-D7C6-1254-E10D-05C20AD2A1CE}"/>
              </a:ext>
            </a:extLst>
          </p:cNvPr>
          <p:cNvSpPr>
            <a:spLocks noGrp="1"/>
          </p:cNvSpPr>
          <p:nvPr>
            <p:ph type="title"/>
          </p:nvPr>
        </p:nvSpPr>
        <p:spPr/>
        <p:txBody>
          <a:bodyPr>
            <a:normAutofit fontScale="90000"/>
          </a:bodyPr>
          <a:lstStyle/>
          <a:p>
            <a:r>
              <a:rPr lang="en-US" dirty="0"/>
              <a:t>Home Page :</a:t>
            </a:r>
          </a:p>
        </p:txBody>
      </p:sp>
      <p:sp>
        <p:nvSpPr>
          <p:cNvPr id="3" name="Text Placeholder 2">
            <a:extLst>
              <a:ext uri="{FF2B5EF4-FFF2-40B4-BE49-F238E27FC236}">
                <a16:creationId xmlns:a16="http://schemas.microsoft.com/office/drawing/2014/main" id="{23A7C33E-EEDF-B6A7-2D6C-4B3D62A9602A}"/>
              </a:ext>
            </a:extLst>
          </p:cNvPr>
          <p:cNvSpPr>
            <a:spLocks noGrp="1"/>
          </p:cNvSpPr>
          <p:nvPr>
            <p:ph type="body" idx="1"/>
          </p:nvPr>
        </p:nvSpPr>
        <p:spPr/>
        <p:txBody>
          <a:bodyPr>
            <a:normAutofit/>
          </a:bodyPr>
          <a:lstStyle/>
          <a:p>
            <a:pPr>
              <a:lnSpc>
                <a:spcPct val="150000"/>
              </a:lnSpc>
              <a:buFont typeface="Wingdings" panose="05000000000000000000" pitchFamily="2" charset="2"/>
              <a:buChar char="v"/>
            </a:pPr>
            <a:r>
              <a:rPr lang="en-US" sz="1600" dirty="0">
                <a:solidFill>
                  <a:schemeClr val="tx1"/>
                </a:solidFill>
              </a:rPr>
              <a:t>Customer will be allowed to post his experience in feedback section of the home page </a:t>
            </a:r>
          </a:p>
          <a:p>
            <a:pPr>
              <a:lnSpc>
                <a:spcPct val="150000"/>
              </a:lnSpc>
              <a:buFont typeface="Wingdings" panose="05000000000000000000" pitchFamily="2" charset="2"/>
              <a:buChar char="v"/>
            </a:pPr>
            <a:r>
              <a:rPr lang="en-US" sz="1600" dirty="0">
                <a:solidFill>
                  <a:schemeClr val="tx1"/>
                </a:solidFill>
              </a:rPr>
              <a:t>There will be a option for staff members to login </a:t>
            </a:r>
          </a:p>
          <a:p>
            <a:pPr>
              <a:lnSpc>
                <a:spcPct val="150000"/>
              </a:lnSpc>
              <a:buFont typeface="Wingdings" panose="05000000000000000000" pitchFamily="2" charset="2"/>
              <a:buChar char="v"/>
            </a:pPr>
            <a:r>
              <a:rPr lang="en-US" sz="1600" dirty="0">
                <a:solidFill>
                  <a:schemeClr val="tx1"/>
                </a:solidFill>
              </a:rPr>
              <a:t>Any feedback given will be converted to executable task with the help of </a:t>
            </a:r>
            <a:r>
              <a:rPr lang="en-US" sz="1600" b="1" dirty="0">
                <a:solidFill>
                  <a:srgbClr val="0070C0"/>
                </a:solidFill>
              </a:rPr>
              <a:t>Artificial Intelligence (AI) </a:t>
            </a:r>
          </a:p>
        </p:txBody>
      </p:sp>
    </p:spTree>
    <p:extLst>
      <p:ext uri="{BB962C8B-B14F-4D97-AF65-F5344CB8AC3E}">
        <p14:creationId xmlns:p14="http://schemas.microsoft.com/office/powerpoint/2010/main" val="21716030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86570-69ED-FE42-4DA7-AAB5BFD0492F}"/>
              </a:ext>
            </a:extLst>
          </p:cNvPr>
          <p:cNvSpPr>
            <a:spLocks noGrp="1"/>
          </p:cNvSpPr>
          <p:nvPr>
            <p:ph type="title"/>
          </p:nvPr>
        </p:nvSpPr>
        <p:spPr/>
        <p:txBody>
          <a:bodyPr>
            <a:normAutofit fontScale="90000"/>
          </a:bodyPr>
          <a:lstStyle/>
          <a:p>
            <a:r>
              <a:rPr lang="en-US" dirty="0"/>
              <a:t>Home Page</a:t>
            </a:r>
          </a:p>
        </p:txBody>
      </p:sp>
      <p:sp>
        <p:nvSpPr>
          <p:cNvPr id="3" name="Text Placeholder 2">
            <a:extLst>
              <a:ext uri="{FF2B5EF4-FFF2-40B4-BE49-F238E27FC236}">
                <a16:creationId xmlns:a16="http://schemas.microsoft.com/office/drawing/2014/main" id="{A586EBA0-5AC5-9FE1-D367-595150F191C5}"/>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02288265-F6EB-6D88-2608-8D217EFDD8EE}"/>
              </a:ext>
            </a:extLst>
          </p:cNvPr>
          <p:cNvPicPr>
            <a:picLocks noChangeAspect="1"/>
          </p:cNvPicPr>
          <p:nvPr/>
        </p:nvPicPr>
        <p:blipFill>
          <a:blip r:embed="rId2"/>
          <a:stretch>
            <a:fillRect/>
          </a:stretch>
        </p:blipFill>
        <p:spPr>
          <a:xfrm>
            <a:off x="1206108" y="1251595"/>
            <a:ext cx="6731783" cy="3099425"/>
          </a:xfrm>
          <a:prstGeom prst="rect">
            <a:avLst/>
          </a:prstGeom>
        </p:spPr>
      </p:pic>
    </p:spTree>
    <p:extLst>
      <p:ext uri="{BB962C8B-B14F-4D97-AF65-F5344CB8AC3E}">
        <p14:creationId xmlns:p14="http://schemas.microsoft.com/office/powerpoint/2010/main" val="12792016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1C5DA-4553-5CE2-9C2C-641258678969}"/>
              </a:ext>
            </a:extLst>
          </p:cNvPr>
          <p:cNvSpPr>
            <a:spLocks noGrp="1"/>
          </p:cNvSpPr>
          <p:nvPr>
            <p:ph type="title"/>
          </p:nvPr>
        </p:nvSpPr>
        <p:spPr/>
        <p:txBody>
          <a:bodyPr>
            <a:normAutofit fontScale="90000"/>
          </a:bodyPr>
          <a:lstStyle/>
          <a:p>
            <a:r>
              <a:rPr lang="en-US" dirty="0"/>
              <a:t>Worker Profile Page</a:t>
            </a:r>
          </a:p>
        </p:txBody>
      </p:sp>
      <p:sp>
        <p:nvSpPr>
          <p:cNvPr id="3" name="Text Placeholder 2">
            <a:extLst>
              <a:ext uri="{FF2B5EF4-FFF2-40B4-BE49-F238E27FC236}">
                <a16:creationId xmlns:a16="http://schemas.microsoft.com/office/drawing/2014/main" id="{181473ED-4811-46C9-4838-5AF95A598AD3}"/>
              </a:ext>
            </a:extLst>
          </p:cNvPr>
          <p:cNvSpPr>
            <a:spLocks noGrp="1"/>
          </p:cNvSpPr>
          <p:nvPr>
            <p:ph type="body" idx="1"/>
          </p:nvPr>
        </p:nvSpPr>
        <p:spPr/>
        <p:txBody>
          <a:bodyPr>
            <a:normAutofit fontScale="92500"/>
          </a:bodyPr>
          <a:lstStyle/>
          <a:p>
            <a:pPr>
              <a:lnSpc>
                <a:spcPct val="200000"/>
              </a:lnSpc>
              <a:buFont typeface="Wingdings" panose="05000000000000000000" pitchFamily="2" charset="2"/>
              <a:buChar char="v"/>
            </a:pPr>
            <a:r>
              <a:rPr lang="en-US" sz="1600" dirty="0">
                <a:solidFill>
                  <a:schemeClr val="tx1"/>
                </a:solidFill>
              </a:rPr>
              <a:t>Each worker will be provided with credentials to log in to the portal</a:t>
            </a:r>
          </a:p>
          <a:p>
            <a:pPr>
              <a:lnSpc>
                <a:spcPct val="200000"/>
              </a:lnSpc>
              <a:buFont typeface="Wingdings" panose="05000000000000000000" pitchFamily="2" charset="2"/>
              <a:buChar char="v"/>
            </a:pPr>
            <a:r>
              <a:rPr lang="en-US" sz="1600" dirty="0">
                <a:solidFill>
                  <a:schemeClr val="tx1"/>
                </a:solidFill>
              </a:rPr>
              <a:t>After successful login he will be able to see his profile </a:t>
            </a:r>
          </a:p>
          <a:p>
            <a:pPr>
              <a:lnSpc>
                <a:spcPct val="200000"/>
              </a:lnSpc>
              <a:buFont typeface="Wingdings" panose="05000000000000000000" pitchFamily="2" charset="2"/>
              <a:buChar char="v"/>
            </a:pPr>
            <a:r>
              <a:rPr lang="en-US" sz="1600" dirty="0">
                <a:solidFill>
                  <a:schemeClr val="tx1"/>
                </a:solidFill>
              </a:rPr>
              <a:t>His profile contains list of tasks assigned to him which are pending  </a:t>
            </a:r>
          </a:p>
          <a:p>
            <a:pPr>
              <a:lnSpc>
                <a:spcPct val="200000"/>
              </a:lnSpc>
              <a:buFont typeface="Wingdings" panose="05000000000000000000" pitchFamily="2" charset="2"/>
              <a:buChar char="v"/>
            </a:pPr>
            <a:r>
              <a:rPr lang="en-US" sz="1600" dirty="0">
                <a:solidFill>
                  <a:schemeClr val="tx1"/>
                </a:solidFill>
              </a:rPr>
              <a:t>Profile Page will also contain his name and contact so that he can be supervised and contacted easily by supervisor </a:t>
            </a:r>
          </a:p>
          <a:p>
            <a:pPr>
              <a:lnSpc>
                <a:spcPct val="200000"/>
              </a:lnSpc>
              <a:buFont typeface="Wingdings" panose="05000000000000000000" pitchFamily="2" charset="2"/>
              <a:buChar char="v"/>
            </a:pPr>
            <a:r>
              <a:rPr lang="en-US" sz="1600" dirty="0">
                <a:solidFill>
                  <a:schemeClr val="tx1"/>
                </a:solidFill>
              </a:rPr>
              <a:t>Each task will have a done button which can be clicked to mark the task completed </a:t>
            </a:r>
          </a:p>
        </p:txBody>
      </p:sp>
    </p:spTree>
    <p:extLst>
      <p:ext uri="{BB962C8B-B14F-4D97-AF65-F5344CB8AC3E}">
        <p14:creationId xmlns:p14="http://schemas.microsoft.com/office/powerpoint/2010/main" val="18114838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ADB9D-B4ED-8260-1773-A8C5B871F6A8}"/>
              </a:ext>
            </a:extLst>
          </p:cNvPr>
          <p:cNvSpPr>
            <a:spLocks noGrp="1"/>
          </p:cNvSpPr>
          <p:nvPr>
            <p:ph type="title"/>
          </p:nvPr>
        </p:nvSpPr>
        <p:spPr/>
        <p:txBody>
          <a:bodyPr>
            <a:normAutofit fontScale="90000"/>
          </a:bodyPr>
          <a:lstStyle/>
          <a:p>
            <a:pPr algn="ctr"/>
            <a:r>
              <a:rPr lang="en-US" dirty="0">
                <a:latin typeface="Algerian" panose="04020705040A02060702" pitchFamily="82" charset="0"/>
              </a:rPr>
              <a:t>Title of the Project</a:t>
            </a:r>
          </a:p>
        </p:txBody>
      </p:sp>
      <p:sp>
        <p:nvSpPr>
          <p:cNvPr id="3" name="Text Placeholder 2">
            <a:extLst>
              <a:ext uri="{FF2B5EF4-FFF2-40B4-BE49-F238E27FC236}">
                <a16:creationId xmlns:a16="http://schemas.microsoft.com/office/drawing/2014/main" id="{2348B855-73E8-D433-EDD5-CAEB66992DE9}"/>
              </a:ext>
            </a:extLst>
          </p:cNvPr>
          <p:cNvSpPr>
            <a:spLocks noGrp="1"/>
          </p:cNvSpPr>
          <p:nvPr>
            <p:ph type="body" idx="1"/>
          </p:nvPr>
        </p:nvSpPr>
        <p:spPr/>
        <p:txBody>
          <a:bodyPr>
            <a:normAutofit/>
          </a:bodyPr>
          <a:lstStyle/>
          <a:p>
            <a:pPr marL="114300" indent="0" algn="ctr">
              <a:buNone/>
            </a:pPr>
            <a:r>
              <a:rPr lang="en-US" sz="3200" b="1" dirty="0">
                <a:solidFill>
                  <a:srgbClr val="00B050"/>
                </a:solidFill>
                <a:latin typeface="Algerian" panose="04020705040A02060702" pitchFamily="82" charset="0"/>
              </a:rPr>
              <a:t>Employee Management System-</a:t>
            </a:r>
          </a:p>
          <a:p>
            <a:pPr marL="114300" indent="0" algn="ctr">
              <a:buNone/>
            </a:pPr>
            <a:r>
              <a:rPr lang="en-US" sz="3200" b="1" dirty="0">
                <a:solidFill>
                  <a:srgbClr val="00B050"/>
                </a:solidFill>
                <a:latin typeface="Algerian" panose="04020705040A02060702" pitchFamily="82" charset="0"/>
              </a:rPr>
              <a:t>(using </a:t>
            </a:r>
            <a:r>
              <a:rPr lang="en-US" sz="3200" b="1" dirty="0" err="1">
                <a:solidFill>
                  <a:srgbClr val="00B050"/>
                </a:solidFill>
                <a:latin typeface="Algerian" panose="04020705040A02060702" pitchFamily="82" charset="0"/>
              </a:rPr>
              <a:t>SQLIte</a:t>
            </a:r>
            <a:r>
              <a:rPr lang="en-US" sz="3200" b="1" dirty="0">
                <a:solidFill>
                  <a:srgbClr val="00B050"/>
                </a:solidFill>
                <a:latin typeface="Algerian" panose="04020705040A02060702" pitchFamily="82" charset="0"/>
              </a:rPr>
              <a:t>)</a:t>
            </a:r>
          </a:p>
          <a:p>
            <a:pPr marL="114300" indent="0" algn="ctr">
              <a:buNone/>
            </a:pPr>
            <a:endParaRPr lang="en-US" sz="3200" b="1" dirty="0">
              <a:solidFill>
                <a:srgbClr val="00B050"/>
              </a:solidFill>
              <a:latin typeface="Algerian" panose="04020705040A02060702" pitchFamily="82" charset="0"/>
            </a:endParaRPr>
          </a:p>
        </p:txBody>
      </p:sp>
      <p:graphicFrame>
        <p:nvGraphicFramePr>
          <p:cNvPr id="5" name="Table 5">
            <a:extLst>
              <a:ext uri="{FF2B5EF4-FFF2-40B4-BE49-F238E27FC236}">
                <a16:creationId xmlns:a16="http://schemas.microsoft.com/office/drawing/2014/main" id="{E70DA70C-8AA3-7722-EE96-BC08D7F91E12}"/>
              </a:ext>
            </a:extLst>
          </p:cNvPr>
          <p:cNvGraphicFramePr>
            <a:graphicFrameLocks noGrp="1"/>
          </p:cNvGraphicFramePr>
          <p:nvPr>
            <p:extLst>
              <p:ext uri="{D42A27DB-BD31-4B8C-83A1-F6EECF244321}">
                <p14:modId xmlns:p14="http://schemas.microsoft.com/office/powerpoint/2010/main" val="1172986628"/>
              </p:ext>
            </p:extLst>
          </p:nvPr>
        </p:nvGraphicFramePr>
        <p:xfrm>
          <a:off x="1433285" y="2786743"/>
          <a:ext cx="6277430" cy="1150804"/>
        </p:xfrm>
        <a:graphic>
          <a:graphicData uri="http://schemas.openxmlformats.org/drawingml/2006/table">
            <a:tbl>
              <a:tblPr firstRow="1" bandRow="1">
                <a:tableStyleId>{2D5ABB26-0587-4C30-8999-92F81FD0307C}</a:tableStyleId>
              </a:tblPr>
              <a:tblGrid>
                <a:gridCol w="3138715">
                  <a:extLst>
                    <a:ext uri="{9D8B030D-6E8A-4147-A177-3AD203B41FA5}">
                      <a16:colId xmlns:a16="http://schemas.microsoft.com/office/drawing/2014/main" val="3457971922"/>
                    </a:ext>
                  </a:extLst>
                </a:gridCol>
                <a:gridCol w="3138715">
                  <a:extLst>
                    <a:ext uri="{9D8B030D-6E8A-4147-A177-3AD203B41FA5}">
                      <a16:colId xmlns:a16="http://schemas.microsoft.com/office/drawing/2014/main" val="897053417"/>
                    </a:ext>
                  </a:extLst>
                </a:gridCol>
              </a:tblGrid>
              <a:tr h="575402">
                <a:tc>
                  <a:txBody>
                    <a:bodyPr/>
                    <a:lstStyle/>
                    <a:p>
                      <a:pPr algn="ctr"/>
                      <a:r>
                        <a:rPr lang="en-US" dirty="0">
                          <a:solidFill>
                            <a:schemeClr val="accent5">
                              <a:lumMod val="75000"/>
                            </a:schemeClr>
                          </a:solidFill>
                        </a:rPr>
                        <a:t>Project Mentor</a:t>
                      </a:r>
                    </a:p>
                  </a:txBody>
                  <a:tcPr/>
                </a:tc>
                <a:tc>
                  <a:txBody>
                    <a:bodyPr/>
                    <a:lstStyle/>
                    <a:p>
                      <a:pPr algn="ctr"/>
                      <a:r>
                        <a:rPr lang="en-US" dirty="0">
                          <a:solidFill>
                            <a:schemeClr val="accent5">
                              <a:lumMod val="75000"/>
                            </a:schemeClr>
                          </a:solidFill>
                        </a:rPr>
                        <a:t>Project Guide</a:t>
                      </a:r>
                    </a:p>
                  </a:txBody>
                  <a:tcPr/>
                </a:tc>
                <a:extLst>
                  <a:ext uri="{0D108BD9-81ED-4DB2-BD59-A6C34878D82A}">
                    <a16:rowId xmlns:a16="http://schemas.microsoft.com/office/drawing/2014/main" val="1248309263"/>
                  </a:ext>
                </a:extLst>
              </a:tr>
              <a:tr h="575402">
                <a:tc>
                  <a:txBody>
                    <a:bodyPr/>
                    <a:lstStyle/>
                    <a:p>
                      <a:pPr algn="ctr"/>
                      <a:r>
                        <a:rPr lang="en-US" dirty="0">
                          <a:solidFill>
                            <a:schemeClr val="accent5">
                              <a:lumMod val="75000"/>
                            </a:schemeClr>
                          </a:solidFill>
                        </a:rPr>
                        <a:t>Dr. Deepak Singh Tomar-</a:t>
                      </a:r>
                    </a:p>
                    <a:p>
                      <a:pPr algn="ctr"/>
                      <a:r>
                        <a:rPr lang="en-US" dirty="0">
                          <a:solidFill>
                            <a:schemeClr val="accent5">
                              <a:lumMod val="75000"/>
                            </a:schemeClr>
                          </a:solidFill>
                        </a:rPr>
                        <a:t>(H.O.D CSE)</a:t>
                      </a:r>
                    </a:p>
                  </a:txBody>
                  <a:tcPr/>
                </a:tc>
                <a:tc>
                  <a:txBody>
                    <a:bodyPr/>
                    <a:lstStyle/>
                    <a:p>
                      <a:pPr algn="ctr"/>
                      <a:r>
                        <a:rPr lang="en-US" sz="1400" dirty="0">
                          <a:solidFill>
                            <a:schemeClr val="accent5">
                              <a:lumMod val="75000"/>
                            </a:schemeClr>
                          </a:solidFill>
                        </a:rPr>
                        <a:t>Amit Gupta</a:t>
                      </a:r>
                    </a:p>
                  </a:txBody>
                  <a:tcPr/>
                </a:tc>
                <a:extLst>
                  <a:ext uri="{0D108BD9-81ED-4DB2-BD59-A6C34878D82A}">
                    <a16:rowId xmlns:a16="http://schemas.microsoft.com/office/drawing/2014/main" val="3492791549"/>
                  </a:ext>
                </a:extLst>
              </a:tr>
            </a:tbl>
          </a:graphicData>
        </a:graphic>
      </p:graphicFrame>
    </p:spTree>
    <p:extLst>
      <p:ext uri="{BB962C8B-B14F-4D97-AF65-F5344CB8AC3E}">
        <p14:creationId xmlns:p14="http://schemas.microsoft.com/office/powerpoint/2010/main" val="8715481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1473F-C171-756B-077C-2DBF2A32B5C0}"/>
              </a:ext>
            </a:extLst>
          </p:cNvPr>
          <p:cNvSpPr>
            <a:spLocks noGrp="1"/>
          </p:cNvSpPr>
          <p:nvPr>
            <p:ph type="title"/>
          </p:nvPr>
        </p:nvSpPr>
        <p:spPr/>
        <p:txBody>
          <a:bodyPr>
            <a:normAutofit fontScale="90000"/>
          </a:bodyPr>
          <a:lstStyle/>
          <a:p>
            <a:r>
              <a:rPr lang="en-US" dirty="0"/>
              <a:t>Worker Profile Page</a:t>
            </a:r>
          </a:p>
        </p:txBody>
      </p:sp>
      <p:sp>
        <p:nvSpPr>
          <p:cNvPr id="3" name="Text Placeholder 2">
            <a:extLst>
              <a:ext uri="{FF2B5EF4-FFF2-40B4-BE49-F238E27FC236}">
                <a16:creationId xmlns:a16="http://schemas.microsoft.com/office/drawing/2014/main" id="{4839AE37-F90F-7F8F-3BF8-F4E26EE89C87}"/>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2DAE749-BC11-0926-F30F-2FFE54B45DB3}"/>
              </a:ext>
            </a:extLst>
          </p:cNvPr>
          <p:cNvPicPr>
            <a:picLocks noChangeAspect="1"/>
          </p:cNvPicPr>
          <p:nvPr/>
        </p:nvPicPr>
        <p:blipFill>
          <a:blip r:embed="rId2"/>
          <a:stretch>
            <a:fillRect/>
          </a:stretch>
        </p:blipFill>
        <p:spPr>
          <a:xfrm>
            <a:off x="952802" y="1258817"/>
            <a:ext cx="7238395" cy="33100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58187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472A5-2785-ACF5-7C99-F553B0A9855A}"/>
              </a:ext>
            </a:extLst>
          </p:cNvPr>
          <p:cNvSpPr>
            <a:spLocks noGrp="1"/>
          </p:cNvSpPr>
          <p:nvPr>
            <p:ph type="title"/>
          </p:nvPr>
        </p:nvSpPr>
        <p:spPr/>
        <p:txBody>
          <a:bodyPr>
            <a:normAutofit fontScale="90000"/>
          </a:bodyPr>
          <a:lstStyle/>
          <a:p>
            <a:r>
              <a:rPr lang="en-US" dirty="0"/>
              <a:t>Supervisor profile page </a:t>
            </a:r>
          </a:p>
        </p:txBody>
      </p:sp>
      <p:sp>
        <p:nvSpPr>
          <p:cNvPr id="3" name="Text Placeholder 2">
            <a:extLst>
              <a:ext uri="{FF2B5EF4-FFF2-40B4-BE49-F238E27FC236}">
                <a16:creationId xmlns:a16="http://schemas.microsoft.com/office/drawing/2014/main" id="{8A461977-AD87-09DB-EE4B-13C4FA21442F}"/>
              </a:ext>
            </a:extLst>
          </p:cNvPr>
          <p:cNvSpPr>
            <a:spLocks noGrp="1"/>
          </p:cNvSpPr>
          <p:nvPr>
            <p:ph type="body" idx="1"/>
          </p:nvPr>
        </p:nvSpPr>
        <p:spPr/>
        <p:txBody>
          <a:bodyPr/>
          <a:lstStyle/>
          <a:p>
            <a:pPr algn="just">
              <a:lnSpc>
                <a:spcPct val="250000"/>
              </a:lnSpc>
              <a:buFont typeface="Wingdings" panose="05000000000000000000" pitchFamily="2" charset="2"/>
              <a:buChar char="v"/>
            </a:pPr>
            <a:r>
              <a:rPr lang="en-US" sz="1400" dirty="0">
                <a:solidFill>
                  <a:schemeClr val="tx1"/>
                </a:solidFill>
              </a:rPr>
              <a:t>Each supervisor will be provided with credentials to log in to the portal</a:t>
            </a:r>
          </a:p>
          <a:p>
            <a:pPr algn="just">
              <a:lnSpc>
                <a:spcPct val="250000"/>
              </a:lnSpc>
              <a:buFont typeface="Wingdings" panose="05000000000000000000" pitchFamily="2" charset="2"/>
              <a:buChar char="v"/>
            </a:pPr>
            <a:r>
              <a:rPr lang="en-US" sz="1400" dirty="0">
                <a:solidFill>
                  <a:schemeClr val="tx1"/>
                </a:solidFill>
              </a:rPr>
              <a:t>After successful login he will be able to see his profile </a:t>
            </a:r>
          </a:p>
          <a:p>
            <a:pPr algn="just">
              <a:lnSpc>
                <a:spcPct val="250000"/>
              </a:lnSpc>
              <a:buFont typeface="Wingdings" panose="05000000000000000000" pitchFamily="2" charset="2"/>
              <a:buChar char="v"/>
            </a:pPr>
            <a:r>
              <a:rPr lang="en-US" sz="1400" dirty="0">
                <a:solidFill>
                  <a:schemeClr val="tx1"/>
                </a:solidFill>
              </a:rPr>
              <a:t>His profile contains list of worker assigned to him who are working for organization </a:t>
            </a:r>
          </a:p>
          <a:p>
            <a:pPr algn="just">
              <a:lnSpc>
                <a:spcPct val="250000"/>
              </a:lnSpc>
              <a:buFont typeface="Wingdings" panose="05000000000000000000" pitchFamily="2" charset="2"/>
              <a:buChar char="v"/>
            </a:pPr>
            <a:r>
              <a:rPr lang="en-US" sz="1400" dirty="0">
                <a:solidFill>
                  <a:schemeClr val="tx1"/>
                </a:solidFill>
              </a:rPr>
              <a:t>Profile Page will also contain his name and contact</a:t>
            </a:r>
          </a:p>
          <a:p>
            <a:pPr algn="just">
              <a:lnSpc>
                <a:spcPct val="250000"/>
              </a:lnSpc>
              <a:buFont typeface="Wingdings" panose="05000000000000000000" pitchFamily="2" charset="2"/>
              <a:buChar char="v"/>
            </a:pPr>
            <a:r>
              <a:rPr lang="en-US" sz="1400" dirty="0">
                <a:solidFill>
                  <a:schemeClr val="tx1"/>
                </a:solidFill>
              </a:rPr>
              <a:t>Supervisor will be able to see list of worker who are under his supervision </a:t>
            </a:r>
          </a:p>
          <a:p>
            <a:pPr algn="just">
              <a:lnSpc>
                <a:spcPct val="250000"/>
              </a:lnSpc>
              <a:buFont typeface="Wingdings" panose="05000000000000000000" pitchFamily="2" charset="2"/>
              <a:buChar char="v"/>
            </a:pPr>
            <a:r>
              <a:rPr lang="en-US" sz="1400" dirty="0">
                <a:solidFill>
                  <a:schemeClr val="tx1"/>
                </a:solidFill>
              </a:rPr>
              <a:t>He will have access to profile page of every worker who is under his supervision </a:t>
            </a:r>
          </a:p>
          <a:p>
            <a:pPr marL="114300" indent="0">
              <a:lnSpc>
                <a:spcPct val="250000"/>
              </a:lnSpc>
              <a:buNone/>
            </a:pPr>
            <a:endParaRPr lang="en-US" sz="1400"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3100506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817FE-23B0-947D-2A54-95BF73DFB20C}"/>
              </a:ext>
            </a:extLst>
          </p:cNvPr>
          <p:cNvSpPr>
            <a:spLocks noGrp="1"/>
          </p:cNvSpPr>
          <p:nvPr>
            <p:ph type="title"/>
          </p:nvPr>
        </p:nvSpPr>
        <p:spPr/>
        <p:txBody>
          <a:bodyPr>
            <a:normAutofit fontScale="90000"/>
          </a:bodyPr>
          <a:lstStyle/>
          <a:p>
            <a:r>
              <a:rPr lang="en-US" dirty="0"/>
              <a:t>Supervisor Profile Page</a:t>
            </a:r>
          </a:p>
        </p:txBody>
      </p:sp>
      <p:sp>
        <p:nvSpPr>
          <p:cNvPr id="3" name="Text Placeholder 2">
            <a:extLst>
              <a:ext uri="{FF2B5EF4-FFF2-40B4-BE49-F238E27FC236}">
                <a16:creationId xmlns:a16="http://schemas.microsoft.com/office/drawing/2014/main" id="{A96183EF-D7D2-CFD3-2F3D-49FA38E504FF}"/>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F143F0F9-7F9A-7D27-EA50-BDC63EAAFE30}"/>
              </a:ext>
            </a:extLst>
          </p:cNvPr>
          <p:cNvPicPr>
            <a:picLocks noChangeAspect="1"/>
          </p:cNvPicPr>
          <p:nvPr/>
        </p:nvPicPr>
        <p:blipFill>
          <a:blip r:embed="rId2"/>
          <a:stretch>
            <a:fillRect/>
          </a:stretch>
        </p:blipFill>
        <p:spPr>
          <a:xfrm>
            <a:off x="621030" y="1211580"/>
            <a:ext cx="7901940" cy="3634740"/>
          </a:xfrm>
          <a:prstGeom prst="rect">
            <a:avLst/>
          </a:prstGeom>
        </p:spPr>
      </p:pic>
    </p:spTree>
    <p:extLst>
      <p:ext uri="{BB962C8B-B14F-4D97-AF65-F5344CB8AC3E}">
        <p14:creationId xmlns:p14="http://schemas.microsoft.com/office/powerpoint/2010/main" val="40151672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76C8C-9D12-8B42-1C24-FADD807F7886}"/>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D533523-80DB-FEC9-88D0-C1C52ECFC22E}"/>
              </a:ext>
            </a:extLst>
          </p:cNvPr>
          <p:cNvSpPr>
            <a:spLocks noGrp="1"/>
          </p:cNvSpPr>
          <p:nvPr>
            <p:ph type="body" idx="1"/>
          </p:nvPr>
        </p:nvSpPr>
        <p:spPr/>
        <p:txBody>
          <a:bodyPr/>
          <a:lstStyle/>
          <a:p>
            <a:endParaRPr lang="en-US" dirty="0"/>
          </a:p>
        </p:txBody>
      </p:sp>
      <p:pic>
        <p:nvPicPr>
          <p:cNvPr id="5" name="MinorProject">
            <a:hlinkClick r:id="" action="ppaction://media"/>
            <a:extLst>
              <a:ext uri="{FF2B5EF4-FFF2-40B4-BE49-F238E27FC236}">
                <a16:creationId xmlns:a16="http://schemas.microsoft.com/office/drawing/2014/main" id="{25FD0A85-AE99-5D0A-1FAC-FE1A29C55AE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43547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08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BC5E0-A7BC-FFC1-512A-3F4B8572C00D}"/>
              </a:ext>
            </a:extLst>
          </p:cNvPr>
          <p:cNvSpPr>
            <a:spLocks noGrp="1"/>
          </p:cNvSpPr>
          <p:nvPr>
            <p:ph type="title"/>
          </p:nvPr>
        </p:nvSpPr>
        <p:spPr/>
        <p:txBody>
          <a:bodyPr>
            <a:normAutofit fontScale="90000"/>
          </a:bodyPr>
          <a:lstStyle/>
          <a:p>
            <a:r>
              <a:rPr lang="en-US" dirty="0"/>
              <a:t>References</a:t>
            </a:r>
          </a:p>
        </p:txBody>
      </p:sp>
      <p:sp>
        <p:nvSpPr>
          <p:cNvPr id="3" name="Text Placeholder 2">
            <a:extLst>
              <a:ext uri="{FF2B5EF4-FFF2-40B4-BE49-F238E27FC236}">
                <a16:creationId xmlns:a16="http://schemas.microsoft.com/office/drawing/2014/main" id="{CAC9B86A-74EC-220D-F3F8-9E85DD944821}"/>
              </a:ext>
            </a:extLst>
          </p:cNvPr>
          <p:cNvSpPr>
            <a:spLocks noGrp="1"/>
          </p:cNvSpPr>
          <p:nvPr>
            <p:ph type="body" idx="1"/>
          </p:nvPr>
        </p:nvSpPr>
        <p:spPr/>
        <p:txBody>
          <a:bodyPr>
            <a:normAutofit fontScale="92500"/>
          </a:bodyPr>
          <a:lstStyle/>
          <a:p>
            <a:pPr>
              <a:lnSpc>
                <a:spcPct val="200000"/>
              </a:lnSpc>
            </a:pPr>
            <a:r>
              <a:rPr lang="en-US" sz="1600" dirty="0">
                <a:solidFill>
                  <a:schemeClr val="tx1"/>
                </a:solidFill>
                <a:hlinkClick r:id="rId2">
                  <a:extLst>
                    <a:ext uri="{A12FA001-AC4F-418D-AE19-62706E023703}">
                      <ahyp:hlinkClr xmlns:ahyp="http://schemas.microsoft.com/office/drawing/2018/hyperlinkcolor" val="tx"/>
                    </a:ext>
                  </a:extLst>
                </a:hlinkClick>
              </a:rPr>
              <a:t>https://www.freeprojectz.com/project-source-code-database-download/employee-management-system-project</a:t>
            </a:r>
            <a:endParaRPr lang="en-US" sz="1600" dirty="0">
              <a:solidFill>
                <a:schemeClr val="tx1"/>
              </a:solidFill>
            </a:endParaRPr>
          </a:p>
          <a:p>
            <a:pPr>
              <a:lnSpc>
                <a:spcPct val="200000"/>
              </a:lnSpc>
            </a:pPr>
            <a:r>
              <a:rPr lang="en-US" sz="1600" dirty="0">
                <a:solidFill>
                  <a:schemeClr val="tx1"/>
                </a:solidFill>
                <a:hlinkClick r:id="rId3">
                  <a:extLst>
                    <a:ext uri="{A12FA001-AC4F-418D-AE19-62706E023703}">
                      <ahyp:hlinkClr xmlns:ahyp="http://schemas.microsoft.com/office/drawing/2018/hyperlinkcolor" val="tx"/>
                    </a:ext>
                  </a:extLst>
                </a:hlinkClick>
              </a:rPr>
              <a:t>http://www.123seminarsonly.com/CS/Employee-Management-System.html</a:t>
            </a:r>
            <a:endParaRPr lang="en-US" sz="1600" dirty="0">
              <a:solidFill>
                <a:schemeClr val="tx1"/>
              </a:solidFill>
            </a:endParaRPr>
          </a:p>
          <a:p>
            <a:pPr>
              <a:lnSpc>
                <a:spcPct val="200000"/>
              </a:lnSpc>
            </a:pPr>
            <a:r>
              <a:rPr lang="en-US" sz="1600" dirty="0">
                <a:solidFill>
                  <a:schemeClr val="tx1"/>
                </a:solidFill>
                <a:hlinkClick r:id="rId4">
                  <a:extLst>
                    <a:ext uri="{A12FA001-AC4F-418D-AE19-62706E023703}">
                      <ahyp:hlinkClr xmlns:ahyp="http://schemas.microsoft.com/office/drawing/2018/hyperlinkcolor" val="tx"/>
                    </a:ext>
                  </a:extLst>
                </a:hlinkClick>
              </a:rPr>
              <a:t>https://www.researchgate.net/publication/347615091_Employee_Management_System</a:t>
            </a:r>
            <a:endParaRPr lang="en-US" sz="1600" dirty="0">
              <a:solidFill>
                <a:schemeClr val="tx1"/>
              </a:solidFill>
            </a:endParaRPr>
          </a:p>
          <a:p>
            <a:pPr>
              <a:lnSpc>
                <a:spcPct val="200000"/>
              </a:lnSpc>
            </a:pPr>
            <a:r>
              <a:rPr lang="en-US" sz="1600" dirty="0">
                <a:solidFill>
                  <a:schemeClr val="tx1"/>
                </a:solidFill>
                <a:hlinkClick r:id="rId5">
                  <a:extLst>
                    <a:ext uri="{A12FA001-AC4F-418D-AE19-62706E023703}">
                      <ahyp:hlinkClr xmlns:ahyp="http://schemas.microsoft.com/office/drawing/2018/hyperlinkcolor" val="tx"/>
                    </a:ext>
                  </a:extLst>
                </a:hlinkClick>
              </a:rPr>
              <a:t>https://www.claysys.com/appforms/template/employee/</a:t>
            </a:r>
            <a:endParaRPr lang="en-US" sz="1600" dirty="0">
              <a:solidFill>
                <a:schemeClr val="tx1"/>
              </a:solidFill>
            </a:endParaRPr>
          </a:p>
          <a:p>
            <a:pPr>
              <a:lnSpc>
                <a:spcPct val="200000"/>
              </a:lnSpc>
            </a:pPr>
            <a:r>
              <a:rPr lang="en-US" sz="1600" dirty="0">
                <a:solidFill>
                  <a:schemeClr val="tx1"/>
                </a:solidFill>
                <a:hlinkClick r:id="rId6">
                  <a:extLst>
                    <a:ext uri="{A12FA001-AC4F-418D-AE19-62706E023703}">
                      <ahyp:hlinkClr xmlns:ahyp="http://schemas.microsoft.com/office/drawing/2018/hyperlinkcolor" val="tx"/>
                    </a:ext>
                  </a:extLst>
                </a:hlinkClick>
              </a:rPr>
              <a:t>https://phpgurukul.com/employee-management-system-using-sqlite/</a:t>
            </a:r>
            <a:endParaRPr lang="en-US" sz="1600" dirty="0">
              <a:solidFill>
                <a:schemeClr val="tx1"/>
              </a:solidFill>
            </a:endParaRPr>
          </a:p>
          <a:p>
            <a:pPr marL="114300" indent="0">
              <a:buNone/>
            </a:pPr>
            <a:endParaRPr lang="en-US" dirty="0"/>
          </a:p>
        </p:txBody>
      </p:sp>
    </p:spTree>
    <p:extLst>
      <p:ext uri="{BB962C8B-B14F-4D97-AF65-F5344CB8AC3E}">
        <p14:creationId xmlns:p14="http://schemas.microsoft.com/office/powerpoint/2010/main" val="3366226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1F7B1-91AA-254A-17BC-0FD333F459BD}"/>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2948775D-06BC-1B2D-ABA1-85285A2E102B}"/>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04C88E3A-5598-0152-E301-08D8E12F8A0D}"/>
              </a:ext>
            </a:extLst>
          </p:cNvPr>
          <p:cNvPicPr>
            <a:picLocks noChangeAspect="1"/>
          </p:cNvPicPr>
          <p:nvPr/>
        </p:nvPicPr>
        <p:blipFill>
          <a:blip r:embed="rId2"/>
          <a:stretch>
            <a:fillRect/>
          </a:stretch>
        </p:blipFill>
        <p:spPr>
          <a:xfrm>
            <a:off x="0" y="0"/>
            <a:ext cx="9144000" cy="51358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98089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38673-7850-010D-1286-F4EC7B13F0F2}"/>
              </a:ext>
            </a:extLst>
          </p:cNvPr>
          <p:cNvSpPr>
            <a:spLocks noGrp="1"/>
          </p:cNvSpPr>
          <p:nvPr>
            <p:ph type="title"/>
          </p:nvPr>
        </p:nvSpPr>
        <p:spPr/>
        <p:txBody>
          <a:bodyPr>
            <a:normAutofit fontScale="90000"/>
          </a:bodyPr>
          <a:lstStyle/>
          <a:p>
            <a:r>
              <a:rPr lang="en-US" dirty="0"/>
              <a:t>Project Team</a:t>
            </a:r>
          </a:p>
        </p:txBody>
      </p:sp>
      <p:sp>
        <p:nvSpPr>
          <p:cNvPr id="3" name="Text Placeholder 2">
            <a:extLst>
              <a:ext uri="{FF2B5EF4-FFF2-40B4-BE49-F238E27FC236}">
                <a16:creationId xmlns:a16="http://schemas.microsoft.com/office/drawing/2014/main" id="{786BAE85-5B76-6476-4870-D8DD3FF1A8E8}"/>
              </a:ext>
            </a:extLst>
          </p:cNvPr>
          <p:cNvSpPr>
            <a:spLocks noGrp="1"/>
          </p:cNvSpPr>
          <p:nvPr>
            <p:ph type="body" idx="1"/>
          </p:nvPr>
        </p:nvSpPr>
        <p:spPr/>
        <p:txBody>
          <a:bodyPr/>
          <a:lstStyle/>
          <a:p>
            <a:endParaRPr lang="en-US" dirty="0"/>
          </a:p>
          <a:p>
            <a:endParaRPr lang="en-US" dirty="0"/>
          </a:p>
          <a:p>
            <a:endParaRPr lang="en-US" dirty="0"/>
          </a:p>
          <a:p>
            <a:endParaRPr lang="en-US" dirty="0"/>
          </a:p>
          <a:p>
            <a:endParaRPr lang="en-US" dirty="0"/>
          </a:p>
        </p:txBody>
      </p:sp>
      <p:graphicFrame>
        <p:nvGraphicFramePr>
          <p:cNvPr id="5" name="Table 5">
            <a:extLst>
              <a:ext uri="{FF2B5EF4-FFF2-40B4-BE49-F238E27FC236}">
                <a16:creationId xmlns:a16="http://schemas.microsoft.com/office/drawing/2014/main" id="{69CECE46-9C8F-AB27-612C-58381C8E23E4}"/>
              </a:ext>
            </a:extLst>
          </p:cNvPr>
          <p:cNvGraphicFramePr>
            <a:graphicFrameLocks noGrp="1"/>
          </p:cNvGraphicFramePr>
          <p:nvPr>
            <p:extLst>
              <p:ext uri="{D42A27DB-BD31-4B8C-83A1-F6EECF244321}">
                <p14:modId xmlns:p14="http://schemas.microsoft.com/office/powerpoint/2010/main" val="3124864281"/>
              </p:ext>
            </p:extLst>
          </p:nvPr>
        </p:nvGraphicFramePr>
        <p:xfrm>
          <a:off x="1219200" y="1152475"/>
          <a:ext cx="6546050" cy="2926040"/>
        </p:xfrm>
        <a:graphic>
          <a:graphicData uri="http://schemas.openxmlformats.org/drawingml/2006/table">
            <a:tbl>
              <a:tblPr firstRow="1" bandRow="1">
                <a:tableStyleId>{2D5ABB26-0587-4C30-8999-92F81FD0307C}</a:tableStyleId>
              </a:tblPr>
              <a:tblGrid>
                <a:gridCol w="2261747">
                  <a:extLst>
                    <a:ext uri="{9D8B030D-6E8A-4147-A177-3AD203B41FA5}">
                      <a16:colId xmlns:a16="http://schemas.microsoft.com/office/drawing/2014/main" val="2252490829"/>
                    </a:ext>
                  </a:extLst>
                </a:gridCol>
                <a:gridCol w="2261747">
                  <a:extLst>
                    <a:ext uri="{9D8B030D-6E8A-4147-A177-3AD203B41FA5}">
                      <a16:colId xmlns:a16="http://schemas.microsoft.com/office/drawing/2014/main" val="1774836695"/>
                    </a:ext>
                  </a:extLst>
                </a:gridCol>
                <a:gridCol w="2022556">
                  <a:extLst>
                    <a:ext uri="{9D8B030D-6E8A-4147-A177-3AD203B41FA5}">
                      <a16:colId xmlns:a16="http://schemas.microsoft.com/office/drawing/2014/main" val="1877501810"/>
                    </a:ext>
                  </a:extLst>
                </a:gridCol>
              </a:tblGrid>
              <a:tr h="731510">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latin typeface="Cascadia Code" panose="020B0609020000020004" pitchFamily="49" charset="0"/>
                          <a:ea typeface="Cascadia Code" panose="020B0609020000020004" pitchFamily="49" charset="0"/>
                          <a:cs typeface="Cascadia Code" panose="020B0609020000020004" pitchFamily="49" charset="0"/>
                        </a:rPr>
                        <a:t>Name</a:t>
                      </a:r>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latin typeface="Cascadia Code" panose="020B0609020000020004" pitchFamily="49" charset="0"/>
                          <a:ea typeface="Cascadia Code" panose="020B0609020000020004" pitchFamily="49" charset="0"/>
                          <a:cs typeface="Cascadia Code" panose="020B0609020000020004" pitchFamily="49" charset="0"/>
                        </a:rPr>
                        <a:t>Scholar Number</a:t>
                      </a:r>
                    </a:p>
                    <a:p>
                      <a:pPr algn="ctr"/>
                      <a:endParaRPr lang="en-US" dirty="0">
                        <a:solidFill>
                          <a:schemeClr val="accent5">
                            <a:lumMod val="75000"/>
                          </a:schemeClr>
                        </a:solidFill>
                        <a:latin typeface="Cascadia Code" panose="020B0609020000020004" pitchFamily="49" charset="0"/>
                        <a:ea typeface="Cascadia Code" panose="020B0609020000020004" pitchFamily="49" charset="0"/>
                        <a:cs typeface="Cascadia Code" panose="020B0609020000020004" pitchFamily="49" charset="0"/>
                      </a:endParaRPr>
                    </a:p>
                    <a:p>
                      <a:pPr algn="ctr"/>
                      <a:endParaRPr lang="en-US" dirty="0">
                        <a:solidFill>
                          <a:schemeClr val="accent5">
                            <a:lumMod val="75000"/>
                          </a:schemeClr>
                        </a:solidFill>
                        <a:latin typeface="Cascadia Code" panose="020B0609020000020004" pitchFamily="49" charset="0"/>
                        <a:ea typeface="Cascadia Code" panose="020B0609020000020004" pitchFamily="49" charset="0"/>
                        <a:cs typeface="Cascadia Code" panose="020B0609020000020004" pitchFamily="49" charset="0"/>
                      </a:endParaRPr>
                    </a:p>
                  </a:txBody>
                  <a:tcPr/>
                </a:tc>
                <a:tc>
                  <a:txBody>
                    <a:bodyPr/>
                    <a:lstStyle/>
                    <a:p>
                      <a:pPr algn="ctr"/>
                      <a:r>
                        <a:rPr lang="en-US" dirty="0">
                          <a:solidFill>
                            <a:schemeClr val="accent5">
                              <a:lumMod val="75000"/>
                            </a:schemeClr>
                          </a:solidFill>
                          <a:latin typeface="Cascadia Code" panose="020B0609020000020004" pitchFamily="49" charset="0"/>
                          <a:ea typeface="Cascadia Code" panose="020B0609020000020004" pitchFamily="49" charset="0"/>
                          <a:cs typeface="Cascadia Code" panose="020B0609020000020004" pitchFamily="49" charset="0"/>
                        </a:rPr>
                        <a:t>Section</a:t>
                      </a:r>
                    </a:p>
                  </a:txBody>
                  <a:tcPr/>
                </a:tc>
                <a:extLst>
                  <a:ext uri="{0D108BD9-81ED-4DB2-BD59-A6C34878D82A}">
                    <a16:rowId xmlns:a16="http://schemas.microsoft.com/office/drawing/2014/main" val="1302098891"/>
                  </a:ext>
                </a:extLst>
              </a:tr>
              <a:tr h="731510">
                <a:tc>
                  <a:txBody>
                    <a:bodyPr/>
                    <a:lstStyle/>
                    <a:p>
                      <a:pPr algn="ctr"/>
                      <a:r>
                        <a:rPr lang="en-US" dirty="0">
                          <a:solidFill>
                            <a:schemeClr val="accent5">
                              <a:lumMod val="75000"/>
                            </a:schemeClr>
                          </a:solidFill>
                          <a:latin typeface="Cascadia Code" panose="020B0609020000020004" pitchFamily="49" charset="0"/>
                          <a:ea typeface="Cascadia Code" panose="020B0609020000020004" pitchFamily="49" charset="0"/>
                          <a:cs typeface="Cascadia Code" panose="020B0609020000020004" pitchFamily="49" charset="0"/>
                        </a:rPr>
                        <a:t>Atharva Kulkarni</a:t>
                      </a:r>
                    </a:p>
                  </a:txBody>
                  <a:tcPr/>
                </a:tc>
                <a:tc>
                  <a:txBody>
                    <a:bodyPr/>
                    <a:lstStyle/>
                    <a:p>
                      <a:pPr algn="ctr"/>
                      <a:r>
                        <a:rPr lang="en-US" dirty="0">
                          <a:solidFill>
                            <a:schemeClr val="accent5">
                              <a:lumMod val="75000"/>
                            </a:schemeClr>
                          </a:solidFill>
                          <a:latin typeface="Cascadia Code" panose="020B0609020000020004" pitchFamily="49" charset="0"/>
                          <a:ea typeface="Cascadia Code" panose="020B0609020000020004" pitchFamily="49" charset="0"/>
                          <a:cs typeface="Cascadia Code" panose="020B0609020000020004" pitchFamily="49" charset="0"/>
                        </a:rPr>
                        <a:t>201112276</a:t>
                      </a:r>
                    </a:p>
                  </a:txBody>
                  <a:tcPr/>
                </a:tc>
                <a:tc>
                  <a:txBody>
                    <a:bodyPr/>
                    <a:lstStyle/>
                    <a:p>
                      <a:pPr algn="ctr"/>
                      <a:r>
                        <a:rPr lang="en-US" dirty="0">
                          <a:solidFill>
                            <a:schemeClr val="accent5">
                              <a:lumMod val="75000"/>
                            </a:schemeClr>
                          </a:solidFill>
                          <a:latin typeface="Cascadia Code" panose="020B0609020000020004" pitchFamily="49" charset="0"/>
                          <a:ea typeface="Cascadia Code" panose="020B0609020000020004" pitchFamily="49" charset="0"/>
                          <a:cs typeface="Cascadia Code" panose="020B0609020000020004" pitchFamily="49" charset="0"/>
                        </a:rPr>
                        <a:t>CSE 2</a:t>
                      </a:r>
                    </a:p>
                  </a:txBody>
                  <a:tcPr/>
                </a:tc>
                <a:extLst>
                  <a:ext uri="{0D108BD9-81ED-4DB2-BD59-A6C34878D82A}">
                    <a16:rowId xmlns:a16="http://schemas.microsoft.com/office/drawing/2014/main" val="2655473757"/>
                  </a:ext>
                </a:extLst>
              </a:tr>
              <a:tr h="731510">
                <a:tc>
                  <a:txBody>
                    <a:bodyPr/>
                    <a:lstStyle/>
                    <a:p>
                      <a:pPr algn="ctr"/>
                      <a:r>
                        <a:rPr lang="en-US" dirty="0">
                          <a:solidFill>
                            <a:schemeClr val="accent5">
                              <a:lumMod val="75000"/>
                            </a:schemeClr>
                          </a:solidFill>
                          <a:latin typeface="Cascadia Code" panose="020B0609020000020004" pitchFamily="49" charset="0"/>
                          <a:ea typeface="Cascadia Code" panose="020B0609020000020004" pitchFamily="49" charset="0"/>
                          <a:cs typeface="Cascadia Code" panose="020B0609020000020004" pitchFamily="49" charset="0"/>
                        </a:rPr>
                        <a:t>Aryan </a:t>
                      </a:r>
                      <a:r>
                        <a:rPr lang="en-US" dirty="0" err="1">
                          <a:solidFill>
                            <a:schemeClr val="accent5">
                              <a:lumMod val="75000"/>
                            </a:schemeClr>
                          </a:solidFill>
                          <a:latin typeface="Cascadia Code" panose="020B0609020000020004" pitchFamily="49" charset="0"/>
                          <a:ea typeface="Cascadia Code" panose="020B0609020000020004" pitchFamily="49" charset="0"/>
                          <a:cs typeface="Cascadia Code" panose="020B0609020000020004" pitchFamily="49" charset="0"/>
                        </a:rPr>
                        <a:t>Rajawat</a:t>
                      </a:r>
                      <a:endParaRPr lang="en-US" dirty="0">
                        <a:solidFill>
                          <a:schemeClr val="accent5">
                            <a:lumMod val="75000"/>
                          </a:schemeClr>
                        </a:solidFill>
                        <a:latin typeface="Cascadia Code" panose="020B0609020000020004" pitchFamily="49" charset="0"/>
                        <a:ea typeface="Cascadia Code" panose="020B0609020000020004" pitchFamily="49" charset="0"/>
                        <a:cs typeface="Cascadia Code" panose="020B0609020000020004" pitchFamily="49" charset="0"/>
                      </a:endParaRPr>
                    </a:p>
                  </a:txBody>
                  <a:tcPr/>
                </a:tc>
                <a:tc>
                  <a:txBody>
                    <a:bodyPr/>
                    <a:lstStyle/>
                    <a:p>
                      <a:pPr algn="ctr"/>
                      <a:r>
                        <a:rPr lang="en-US" dirty="0">
                          <a:solidFill>
                            <a:schemeClr val="accent5">
                              <a:lumMod val="75000"/>
                            </a:schemeClr>
                          </a:solidFill>
                          <a:latin typeface="Cascadia Code" panose="020B0609020000020004" pitchFamily="49" charset="0"/>
                          <a:ea typeface="Cascadia Code" panose="020B0609020000020004" pitchFamily="49" charset="0"/>
                          <a:cs typeface="Cascadia Code" panose="020B0609020000020004" pitchFamily="49" charset="0"/>
                        </a:rPr>
                        <a:t>201112213</a:t>
                      </a:r>
                    </a:p>
                  </a:txBody>
                  <a:tcPr/>
                </a:tc>
                <a:tc>
                  <a:txBody>
                    <a:bodyPr/>
                    <a:lstStyle/>
                    <a:p>
                      <a:pPr algn="ctr"/>
                      <a:r>
                        <a:rPr lang="en-US" dirty="0">
                          <a:solidFill>
                            <a:schemeClr val="accent5">
                              <a:lumMod val="75000"/>
                            </a:schemeClr>
                          </a:solidFill>
                          <a:latin typeface="Cascadia Code" panose="020B0609020000020004" pitchFamily="49" charset="0"/>
                          <a:ea typeface="Cascadia Code" panose="020B0609020000020004" pitchFamily="49" charset="0"/>
                          <a:cs typeface="Cascadia Code" panose="020B0609020000020004" pitchFamily="49" charset="0"/>
                        </a:rPr>
                        <a:t>CSE 2</a:t>
                      </a:r>
                    </a:p>
                  </a:txBody>
                  <a:tcPr/>
                </a:tc>
                <a:extLst>
                  <a:ext uri="{0D108BD9-81ED-4DB2-BD59-A6C34878D82A}">
                    <a16:rowId xmlns:a16="http://schemas.microsoft.com/office/drawing/2014/main" val="2220915432"/>
                  </a:ext>
                </a:extLst>
              </a:tr>
              <a:tr h="731510">
                <a:tc>
                  <a:txBody>
                    <a:bodyPr/>
                    <a:lstStyle/>
                    <a:p>
                      <a:pPr algn="ctr"/>
                      <a:r>
                        <a:rPr lang="en-US" dirty="0">
                          <a:solidFill>
                            <a:schemeClr val="accent5">
                              <a:lumMod val="75000"/>
                            </a:schemeClr>
                          </a:solidFill>
                          <a:latin typeface="Cascadia Code" panose="020B0609020000020004" pitchFamily="49" charset="0"/>
                          <a:ea typeface="Cascadia Code" panose="020B0609020000020004" pitchFamily="49" charset="0"/>
                          <a:cs typeface="Cascadia Code" panose="020B0609020000020004" pitchFamily="49" charset="0"/>
                        </a:rPr>
                        <a:t>Tushar </a:t>
                      </a:r>
                      <a:r>
                        <a:rPr lang="en-US" dirty="0" err="1">
                          <a:solidFill>
                            <a:schemeClr val="accent5">
                              <a:lumMod val="75000"/>
                            </a:schemeClr>
                          </a:solidFill>
                          <a:latin typeface="Cascadia Code" panose="020B0609020000020004" pitchFamily="49" charset="0"/>
                          <a:ea typeface="Cascadia Code" panose="020B0609020000020004" pitchFamily="49" charset="0"/>
                          <a:cs typeface="Cascadia Code" panose="020B0609020000020004" pitchFamily="49" charset="0"/>
                        </a:rPr>
                        <a:t>Bhuriya</a:t>
                      </a:r>
                      <a:endParaRPr lang="en-US" dirty="0">
                        <a:solidFill>
                          <a:schemeClr val="accent5">
                            <a:lumMod val="75000"/>
                          </a:schemeClr>
                        </a:solidFill>
                        <a:latin typeface="Cascadia Code" panose="020B0609020000020004" pitchFamily="49" charset="0"/>
                        <a:ea typeface="Cascadia Code" panose="020B0609020000020004" pitchFamily="49" charset="0"/>
                        <a:cs typeface="Cascadia Code" panose="020B0609020000020004" pitchFamily="49" charset="0"/>
                      </a:endParaRPr>
                    </a:p>
                  </a:txBody>
                  <a:tcPr/>
                </a:tc>
                <a:tc>
                  <a:txBody>
                    <a:bodyPr/>
                    <a:lstStyle/>
                    <a:p>
                      <a:pPr algn="ctr"/>
                      <a:r>
                        <a:rPr lang="en-US" dirty="0">
                          <a:solidFill>
                            <a:schemeClr val="accent5">
                              <a:lumMod val="75000"/>
                            </a:schemeClr>
                          </a:solidFill>
                          <a:latin typeface="Cascadia Code" panose="020B0609020000020004" pitchFamily="49" charset="0"/>
                          <a:ea typeface="Cascadia Code" panose="020B0609020000020004" pitchFamily="49" charset="0"/>
                          <a:cs typeface="Cascadia Code" panose="020B0609020000020004" pitchFamily="49" charset="0"/>
                        </a:rPr>
                        <a:t>201112238</a:t>
                      </a:r>
                    </a:p>
                  </a:txBody>
                  <a:tcPr/>
                </a:tc>
                <a:tc>
                  <a:txBody>
                    <a:bodyPr/>
                    <a:lstStyle/>
                    <a:p>
                      <a:pPr algn="ctr"/>
                      <a:r>
                        <a:rPr lang="en-US" dirty="0">
                          <a:solidFill>
                            <a:schemeClr val="accent5">
                              <a:lumMod val="75000"/>
                            </a:schemeClr>
                          </a:solidFill>
                          <a:latin typeface="Cascadia Code" panose="020B0609020000020004" pitchFamily="49" charset="0"/>
                          <a:ea typeface="Cascadia Code" panose="020B0609020000020004" pitchFamily="49" charset="0"/>
                          <a:cs typeface="Cascadia Code" panose="020B0609020000020004" pitchFamily="49" charset="0"/>
                        </a:rPr>
                        <a:t>CSE 2</a:t>
                      </a:r>
                    </a:p>
                  </a:txBody>
                  <a:tcPr/>
                </a:tc>
                <a:extLst>
                  <a:ext uri="{0D108BD9-81ED-4DB2-BD59-A6C34878D82A}">
                    <a16:rowId xmlns:a16="http://schemas.microsoft.com/office/drawing/2014/main" val="4169115452"/>
                  </a:ext>
                </a:extLst>
              </a:tr>
            </a:tbl>
          </a:graphicData>
        </a:graphic>
      </p:graphicFrame>
    </p:spTree>
    <p:extLst>
      <p:ext uri="{BB962C8B-B14F-4D97-AF65-F5344CB8AC3E}">
        <p14:creationId xmlns:p14="http://schemas.microsoft.com/office/powerpoint/2010/main" val="38510164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6E7F-CEA6-92B0-31EE-0C1AE8DF9290}"/>
              </a:ext>
            </a:extLst>
          </p:cNvPr>
          <p:cNvSpPr>
            <a:spLocks noGrp="1"/>
          </p:cNvSpPr>
          <p:nvPr>
            <p:ph type="title"/>
          </p:nvPr>
        </p:nvSpPr>
        <p:spPr/>
        <p:txBody>
          <a:bodyPr>
            <a:normAutofit fontScale="90000"/>
          </a:bodyPr>
          <a:lstStyle/>
          <a:p>
            <a:r>
              <a:rPr lang="en-US" dirty="0"/>
              <a:t>What is </a:t>
            </a:r>
            <a:r>
              <a:rPr lang="en-US" dirty="0" err="1"/>
              <a:t>CleanCrew</a:t>
            </a:r>
            <a:r>
              <a:rPr lang="en-US" dirty="0"/>
              <a:t> </a:t>
            </a:r>
          </a:p>
        </p:txBody>
      </p:sp>
      <p:sp>
        <p:nvSpPr>
          <p:cNvPr id="3" name="Text Placeholder 2">
            <a:extLst>
              <a:ext uri="{FF2B5EF4-FFF2-40B4-BE49-F238E27FC236}">
                <a16:creationId xmlns:a16="http://schemas.microsoft.com/office/drawing/2014/main" id="{5E23DE6C-A922-D3EF-1B20-EAB8E6FFDDDF}"/>
              </a:ext>
            </a:extLst>
          </p:cNvPr>
          <p:cNvSpPr>
            <a:spLocks noGrp="1"/>
          </p:cNvSpPr>
          <p:nvPr>
            <p:ph type="body" idx="1"/>
          </p:nvPr>
        </p:nvSpPr>
        <p:spPr/>
        <p:txBody>
          <a:bodyPr/>
          <a:lstStyle/>
          <a:p>
            <a:pPr algn="just">
              <a:lnSpc>
                <a:spcPct val="150000"/>
              </a:lnSpc>
            </a:pPr>
            <a:r>
              <a:rPr lang="en-US" dirty="0" err="1"/>
              <a:t>CleanCrew</a:t>
            </a:r>
            <a:r>
              <a:rPr lang="en-US" dirty="0"/>
              <a:t> is a web-based employee management system designed to streamline workforce management for cleaning companies. It offers features such as employee scheduling, task management, and call logging, enabling supervisors to manage their teams efficiently. </a:t>
            </a:r>
            <a:r>
              <a:rPr lang="en-US" dirty="0" err="1"/>
              <a:t>CleanCrew</a:t>
            </a:r>
            <a:r>
              <a:rPr lang="en-US" dirty="0"/>
              <a:t> simplifies communication between supervisors and employees by providing contact details and a call feature that allows supervisors to reach out to their workers easily. The system's user-friendly interface and intuitive design make it easy for users to get started and take advantage of all the system's features. Overall, </a:t>
            </a:r>
            <a:r>
              <a:rPr lang="en-US" dirty="0" err="1"/>
              <a:t>CleanCrew</a:t>
            </a:r>
            <a:r>
              <a:rPr lang="en-US" dirty="0"/>
              <a:t> is a powerful tool that helps cleaning companies optimize their workforce management and improve operational efficiency.</a:t>
            </a:r>
          </a:p>
        </p:txBody>
      </p:sp>
    </p:spTree>
    <p:extLst>
      <p:ext uri="{BB962C8B-B14F-4D97-AF65-F5344CB8AC3E}">
        <p14:creationId xmlns:p14="http://schemas.microsoft.com/office/powerpoint/2010/main" val="10042398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DC735-94E2-A9C8-C111-8215AA8E9CC5}"/>
              </a:ext>
            </a:extLst>
          </p:cNvPr>
          <p:cNvSpPr>
            <a:spLocks noGrp="1"/>
          </p:cNvSpPr>
          <p:nvPr>
            <p:ph type="title"/>
          </p:nvPr>
        </p:nvSpPr>
        <p:spPr/>
        <p:txBody>
          <a:bodyPr>
            <a:normAutofit fontScale="90000"/>
          </a:bodyPr>
          <a:lstStyle/>
          <a:p>
            <a:r>
              <a:rPr lang="en-US" dirty="0"/>
              <a:t>Tech stack used</a:t>
            </a:r>
          </a:p>
        </p:txBody>
      </p:sp>
      <p:sp>
        <p:nvSpPr>
          <p:cNvPr id="3" name="Text Placeholder 2">
            <a:extLst>
              <a:ext uri="{FF2B5EF4-FFF2-40B4-BE49-F238E27FC236}">
                <a16:creationId xmlns:a16="http://schemas.microsoft.com/office/drawing/2014/main" id="{69E1F5C4-1D36-3844-C1EE-771A77B669A2}"/>
              </a:ext>
            </a:extLst>
          </p:cNvPr>
          <p:cNvSpPr>
            <a:spLocks noGrp="1"/>
          </p:cNvSpPr>
          <p:nvPr>
            <p:ph type="body" idx="1"/>
          </p:nvPr>
        </p:nvSpPr>
        <p:spPr/>
        <p:txBody>
          <a:bodyPr/>
          <a:lstStyle/>
          <a:p>
            <a:pPr>
              <a:lnSpc>
                <a:spcPct val="150000"/>
              </a:lnSpc>
              <a:buFont typeface="Wingdings" panose="05000000000000000000" pitchFamily="2" charset="2"/>
              <a:buChar char="v"/>
            </a:pPr>
            <a:r>
              <a:rPr lang="en-US" sz="1600" dirty="0">
                <a:solidFill>
                  <a:schemeClr val="tx1"/>
                </a:solidFill>
              </a:rPr>
              <a:t>SQLite</a:t>
            </a:r>
          </a:p>
          <a:p>
            <a:pPr>
              <a:lnSpc>
                <a:spcPct val="150000"/>
              </a:lnSpc>
              <a:buFont typeface="Wingdings" panose="05000000000000000000" pitchFamily="2" charset="2"/>
              <a:buChar char="v"/>
            </a:pPr>
            <a:r>
              <a:rPr lang="en-US" sz="1600" dirty="0">
                <a:solidFill>
                  <a:schemeClr val="tx1"/>
                </a:solidFill>
              </a:rPr>
              <a:t>HTML </a:t>
            </a:r>
          </a:p>
          <a:p>
            <a:pPr>
              <a:lnSpc>
                <a:spcPct val="150000"/>
              </a:lnSpc>
              <a:buFont typeface="Wingdings" panose="05000000000000000000" pitchFamily="2" charset="2"/>
              <a:buChar char="v"/>
            </a:pPr>
            <a:r>
              <a:rPr lang="en-US" sz="1600" dirty="0">
                <a:solidFill>
                  <a:schemeClr val="tx1"/>
                </a:solidFill>
              </a:rPr>
              <a:t>CSS</a:t>
            </a:r>
          </a:p>
          <a:p>
            <a:pPr>
              <a:lnSpc>
                <a:spcPct val="150000"/>
              </a:lnSpc>
              <a:buFont typeface="Wingdings" panose="05000000000000000000" pitchFamily="2" charset="2"/>
              <a:buChar char="v"/>
            </a:pPr>
            <a:r>
              <a:rPr lang="en-US" sz="1600" dirty="0">
                <a:solidFill>
                  <a:schemeClr val="tx1"/>
                </a:solidFill>
              </a:rPr>
              <a:t>JAVASCRIPT</a:t>
            </a:r>
          </a:p>
          <a:p>
            <a:pPr>
              <a:lnSpc>
                <a:spcPct val="150000"/>
              </a:lnSpc>
              <a:buFont typeface="Wingdings" panose="05000000000000000000" pitchFamily="2" charset="2"/>
              <a:buChar char="v"/>
            </a:pPr>
            <a:r>
              <a:rPr lang="en-US" sz="1600" dirty="0">
                <a:solidFill>
                  <a:schemeClr val="tx1"/>
                </a:solidFill>
              </a:rPr>
              <a:t>Node JS</a:t>
            </a:r>
          </a:p>
          <a:p>
            <a:pPr>
              <a:lnSpc>
                <a:spcPct val="150000"/>
              </a:lnSpc>
              <a:buFont typeface="Wingdings" panose="05000000000000000000" pitchFamily="2" charset="2"/>
              <a:buChar char="v"/>
            </a:pPr>
            <a:r>
              <a:rPr lang="en-US" sz="1600" dirty="0">
                <a:solidFill>
                  <a:schemeClr val="tx1"/>
                </a:solidFill>
              </a:rPr>
              <a:t>Express JS</a:t>
            </a:r>
          </a:p>
          <a:p>
            <a:pPr>
              <a:lnSpc>
                <a:spcPct val="150000"/>
              </a:lnSpc>
              <a:buFont typeface="Wingdings" panose="05000000000000000000" pitchFamily="2" charset="2"/>
              <a:buChar char="v"/>
            </a:pPr>
            <a:r>
              <a:rPr lang="en-US" sz="1600" dirty="0">
                <a:solidFill>
                  <a:schemeClr val="tx1"/>
                </a:solidFill>
              </a:rPr>
              <a:t>EJS (view engine )</a:t>
            </a:r>
          </a:p>
          <a:p>
            <a:endParaRPr lang="en-US" dirty="0"/>
          </a:p>
          <a:p>
            <a:pPr marL="114300" indent="0">
              <a:buNone/>
            </a:pPr>
            <a:endParaRPr lang="en-US" dirty="0"/>
          </a:p>
          <a:p>
            <a:pPr marL="114300" indent="0">
              <a:buNone/>
            </a:pPr>
            <a:endParaRPr lang="en-US" dirty="0"/>
          </a:p>
        </p:txBody>
      </p:sp>
    </p:spTree>
    <p:extLst>
      <p:ext uri="{BB962C8B-B14F-4D97-AF65-F5344CB8AC3E}">
        <p14:creationId xmlns:p14="http://schemas.microsoft.com/office/powerpoint/2010/main" val="13465581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What is SQLite</a:t>
            </a:r>
            <a:endParaRPr dirty="0"/>
          </a:p>
        </p:txBody>
      </p:sp>
      <p:sp>
        <p:nvSpPr>
          <p:cNvPr id="62" name="Google Shape;62;p1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GB" sz="1700" dirty="0">
                <a:solidFill>
                  <a:srgbClr val="51565E"/>
                </a:solidFill>
                <a:highlight>
                  <a:srgbClr val="FFFFFF"/>
                </a:highlight>
                <a:latin typeface="Roboto"/>
                <a:ea typeface="Roboto"/>
                <a:cs typeface="Roboto"/>
                <a:sym typeface="Roboto"/>
              </a:rPr>
              <a:t>SQLite is an embedded, server-less relational </a:t>
            </a:r>
            <a:r>
              <a:rPr lang="en-GB" sz="1700" dirty="0">
                <a:solidFill>
                  <a:srgbClr val="1155CC"/>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database management</a:t>
            </a:r>
            <a:r>
              <a:rPr lang="en-GB" sz="1700" dirty="0">
                <a:solidFill>
                  <a:srgbClr val="51565E"/>
                </a:solidFill>
                <a:highlight>
                  <a:srgbClr val="FFFFFF"/>
                </a:highlight>
                <a:latin typeface="Roboto"/>
                <a:ea typeface="Roboto"/>
                <a:cs typeface="Roboto"/>
                <a:sym typeface="Roboto"/>
              </a:rPr>
              <a:t> system. It is an in-memory open-source library with zero configuration and does not require any installation. Also, it is very convenient as it’s less than 500kb in size, which is significantly lesser than other database management systems</a:t>
            </a:r>
            <a:endParaRPr sz="1700" dirty="0">
              <a:solidFill>
                <a:srgbClr val="51565E"/>
              </a:solidFill>
              <a:highlight>
                <a:srgbClr val="FFFFFF"/>
              </a:highlight>
              <a:latin typeface="Roboto"/>
              <a:ea typeface="Roboto"/>
              <a:cs typeface="Roboto"/>
              <a:sym typeface="Roboto"/>
            </a:endParaRPr>
          </a:p>
          <a:p>
            <a:pPr marL="0" lvl="0" indent="0" algn="l" rtl="0">
              <a:spcBef>
                <a:spcPts val="0"/>
              </a:spcBef>
              <a:spcAft>
                <a:spcPts val="1200"/>
              </a:spcAft>
              <a:buNone/>
            </a:pPr>
            <a:endParaRPr dirty="0"/>
          </a:p>
        </p:txBody>
      </p:sp>
      <p:pic>
        <p:nvPicPr>
          <p:cNvPr id="63" name="Google Shape;63;p14"/>
          <p:cNvPicPr preferRelativeResize="0"/>
          <p:nvPr/>
        </p:nvPicPr>
        <p:blipFill>
          <a:blip r:embed="rId4">
            <a:alphaModFix/>
          </a:blip>
          <a:stretch>
            <a:fillRect/>
          </a:stretch>
        </p:blipFill>
        <p:spPr>
          <a:xfrm>
            <a:off x="2870150" y="2679225"/>
            <a:ext cx="3219450" cy="1485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Why are we using SQLite</a:t>
            </a:r>
            <a:endParaRPr dirty="0"/>
          </a:p>
        </p:txBody>
      </p:sp>
      <p:sp>
        <p:nvSpPr>
          <p:cNvPr id="69" name="Google Shape;69;p15"/>
          <p:cNvSpPr txBox="1">
            <a:spLocks noGrp="1"/>
          </p:cNvSpPr>
          <p:nvPr>
            <p:ph type="body" idx="1"/>
          </p:nvPr>
        </p:nvSpPr>
        <p:spPr>
          <a:xfrm>
            <a:off x="311700" y="1427900"/>
            <a:ext cx="8520600" cy="3141000"/>
          </a:xfrm>
          <a:prstGeom prst="rect">
            <a:avLst/>
          </a:prstGeom>
        </p:spPr>
        <p:txBody>
          <a:bodyPr spcFirstLastPara="1" wrap="square" lIns="91425" tIns="91425" rIns="91425" bIns="91425" anchor="t" anchorCtr="0">
            <a:normAutofit fontScale="92500"/>
          </a:bodyPr>
          <a:lstStyle/>
          <a:p>
            <a:pPr indent="-457200">
              <a:buFont typeface="Wingdings" panose="05000000000000000000" pitchFamily="2" charset="2"/>
              <a:buChar char="v"/>
            </a:pPr>
            <a:r>
              <a:rPr lang="en-US" sz="2800" dirty="0"/>
              <a:t>its FREE</a:t>
            </a:r>
          </a:p>
          <a:p>
            <a:pPr indent="-457200">
              <a:spcBef>
                <a:spcPts val="1200"/>
              </a:spcBef>
              <a:buFont typeface="Wingdings" panose="05000000000000000000" pitchFamily="2" charset="2"/>
              <a:buChar char="v"/>
            </a:pPr>
            <a:r>
              <a:rPr lang="en-US" sz="2800" dirty="0"/>
              <a:t>Cross-platform database management system</a:t>
            </a:r>
          </a:p>
          <a:p>
            <a:pPr indent="-457200">
              <a:spcBef>
                <a:spcPts val="1200"/>
              </a:spcBef>
              <a:buFont typeface="Wingdings" panose="05000000000000000000" pitchFamily="2" charset="2"/>
              <a:buChar char="v"/>
            </a:pPr>
            <a:r>
              <a:rPr lang="en-US" sz="2800" dirty="0"/>
              <a:t>Efficient </a:t>
            </a:r>
          </a:p>
          <a:p>
            <a:pPr indent="-457200">
              <a:spcBef>
                <a:spcPts val="1200"/>
              </a:spcBef>
              <a:buFont typeface="Wingdings" panose="05000000000000000000" pitchFamily="2" charset="2"/>
              <a:buChar char="v"/>
            </a:pPr>
            <a:r>
              <a:rPr lang="en-US" sz="2800" dirty="0"/>
              <a:t>Broad range of programming API’s</a:t>
            </a:r>
          </a:p>
          <a:p>
            <a:pPr indent="-457200">
              <a:spcBef>
                <a:spcPts val="1200"/>
              </a:spcBef>
              <a:spcAft>
                <a:spcPts val="1200"/>
              </a:spcAft>
              <a:buFont typeface="Wingdings" panose="05000000000000000000" pitchFamily="2" charset="2"/>
              <a:buChar char="v"/>
            </a:pPr>
            <a:r>
              <a:rPr lang="en-US" sz="2800" dirty="0"/>
              <a:t>Flexible</a:t>
            </a:r>
          </a:p>
          <a:p>
            <a:pPr marL="0" lvl="0" indent="0" algn="l" rtl="0">
              <a:lnSpc>
                <a:spcPct val="150000"/>
              </a:lnSpc>
              <a:spcBef>
                <a:spcPts val="1200"/>
              </a:spcBef>
              <a:spcAft>
                <a:spcPts val="0"/>
              </a:spcAft>
              <a:buClr>
                <a:schemeClr val="dk1"/>
              </a:buClr>
              <a:buSzPct val="50304"/>
              <a:buFont typeface="Arial"/>
              <a:buNone/>
            </a:pPr>
            <a:endParaRPr sz="2186" dirty="0">
              <a:solidFill>
                <a:srgbClr val="4D5B7C"/>
              </a:solidFill>
              <a:highlight>
                <a:srgbClr val="FFFFFF"/>
              </a:highlight>
            </a:endParaRPr>
          </a:p>
          <a:p>
            <a:pPr marL="0" lvl="0" indent="0" algn="l" rtl="0">
              <a:spcBef>
                <a:spcPts val="1200"/>
              </a:spcBef>
              <a:spcAft>
                <a:spcPts val="120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What we have done</a:t>
            </a:r>
            <a:endParaRPr dirty="0"/>
          </a:p>
        </p:txBody>
      </p:sp>
      <p:sp>
        <p:nvSpPr>
          <p:cNvPr id="107" name="Google Shape;107;p1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dirty="0">
                <a:solidFill>
                  <a:schemeClr val="tx1"/>
                </a:solidFill>
              </a:rPr>
              <a:t>We have designed a website which is linked to a QR code </a:t>
            </a:r>
            <a:br>
              <a:rPr lang="en-GB" sz="1600" dirty="0">
                <a:solidFill>
                  <a:schemeClr val="tx1"/>
                </a:solidFill>
              </a:rPr>
            </a:br>
            <a:r>
              <a:rPr lang="en-GB" sz="1600" dirty="0">
                <a:solidFill>
                  <a:schemeClr val="tx1"/>
                </a:solidFill>
              </a:rPr>
              <a:t>This QR code can be placed at the location which needs to be monitored </a:t>
            </a:r>
            <a:endParaRPr sz="1600" dirty="0">
              <a:solidFill>
                <a:schemeClr val="tx1"/>
              </a:solidFill>
            </a:endParaRPr>
          </a:p>
          <a:p>
            <a:pPr marL="0" lvl="0" indent="0" algn="l" rtl="0">
              <a:spcBef>
                <a:spcPts val="1200"/>
              </a:spcBef>
              <a:spcAft>
                <a:spcPts val="0"/>
              </a:spcAft>
              <a:buNone/>
            </a:pPr>
            <a:r>
              <a:rPr lang="en-GB" sz="1600" dirty="0">
                <a:solidFill>
                  <a:schemeClr val="tx1"/>
                </a:solidFill>
              </a:rPr>
              <a:t>Website is fetched by scanning the QR code</a:t>
            </a:r>
            <a:endParaRPr sz="1600" dirty="0">
              <a:solidFill>
                <a:schemeClr val="tx1"/>
              </a:solidFill>
            </a:endParaRPr>
          </a:p>
          <a:p>
            <a:pPr marL="0" lvl="0" indent="0" algn="l" rtl="0">
              <a:spcBef>
                <a:spcPts val="1200"/>
              </a:spcBef>
              <a:spcAft>
                <a:spcPts val="0"/>
              </a:spcAft>
              <a:buNone/>
            </a:pPr>
            <a:r>
              <a:rPr lang="en-GB" sz="1600" dirty="0">
                <a:solidFill>
                  <a:schemeClr val="tx1"/>
                </a:solidFill>
              </a:rPr>
              <a:t>It handles 3 kinds of user:-</a:t>
            </a:r>
            <a:endParaRPr sz="1600" dirty="0">
              <a:solidFill>
                <a:schemeClr val="tx1"/>
              </a:solidFill>
            </a:endParaRPr>
          </a:p>
          <a:p>
            <a:pPr marL="457200" lvl="0" indent="-342900" algn="l" rtl="0">
              <a:spcBef>
                <a:spcPts val="1200"/>
              </a:spcBef>
              <a:spcAft>
                <a:spcPts val="0"/>
              </a:spcAft>
              <a:buSzPts val="1800"/>
              <a:buAutoNum type="arabicPeriod"/>
            </a:pPr>
            <a:r>
              <a:rPr lang="en-GB" sz="1600" dirty="0">
                <a:solidFill>
                  <a:schemeClr val="tx1"/>
                </a:solidFill>
              </a:rPr>
              <a:t>Customer</a:t>
            </a:r>
            <a:endParaRPr sz="1600" dirty="0">
              <a:solidFill>
                <a:schemeClr val="tx1"/>
              </a:solidFill>
            </a:endParaRPr>
          </a:p>
          <a:p>
            <a:pPr marL="457200" lvl="0" indent="-342900" algn="l" rtl="0">
              <a:spcBef>
                <a:spcPts val="0"/>
              </a:spcBef>
              <a:spcAft>
                <a:spcPts val="0"/>
              </a:spcAft>
              <a:buSzPts val="1800"/>
              <a:buAutoNum type="arabicPeriod"/>
            </a:pPr>
            <a:r>
              <a:rPr lang="en-GB" sz="1600" dirty="0">
                <a:solidFill>
                  <a:schemeClr val="tx1"/>
                </a:solidFill>
              </a:rPr>
              <a:t>Supervisor</a:t>
            </a:r>
            <a:endParaRPr sz="1600" dirty="0">
              <a:solidFill>
                <a:schemeClr val="tx1"/>
              </a:solidFill>
            </a:endParaRPr>
          </a:p>
          <a:p>
            <a:pPr marL="457200" lvl="0" indent="-342900" algn="l" rtl="0">
              <a:spcBef>
                <a:spcPts val="0"/>
              </a:spcBef>
              <a:spcAft>
                <a:spcPts val="0"/>
              </a:spcAft>
              <a:buSzPts val="1800"/>
              <a:buAutoNum type="arabicPeriod"/>
            </a:pPr>
            <a:r>
              <a:rPr lang="en-GB" sz="1600" dirty="0">
                <a:solidFill>
                  <a:schemeClr val="tx1"/>
                </a:solidFill>
              </a:rPr>
              <a:t>Worker</a:t>
            </a:r>
            <a:endParaRPr sz="1600" dirty="0">
              <a:solidFill>
                <a:schemeClr val="tx1"/>
              </a:solidFill>
            </a:endParaRPr>
          </a:p>
          <a:p>
            <a:pPr marL="457200" lvl="0" indent="0" algn="l" rtl="0">
              <a:spcBef>
                <a:spcPts val="1200"/>
              </a:spcBef>
              <a:spcAft>
                <a:spcPts val="120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Role of customer</a:t>
            </a:r>
            <a:endParaRPr dirty="0"/>
          </a:p>
        </p:txBody>
      </p:sp>
      <p:sp>
        <p:nvSpPr>
          <p:cNvPr id="113" name="Google Shape;113;p1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lvl="0" algn="l" rtl="0">
              <a:spcBef>
                <a:spcPts val="0"/>
              </a:spcBef>
              <a:spcAft>
                <a:spcPts val="0"/>
              </a:spcAft>
              <a:buSzPts val="1800"/>
              <a:buFont typeface="Wingdings" panose="05000000000000000000" pitchFamily="2" charset="2"/>
              <a:buChar char="v"/>
            </a:pPr>
            <a:r>
              <a:rPr lang="en-GB" b="1" dirty="0">
                <a:solidFill>
                  <a:schemeClr val="tx1"/>
                </a:solidFill>
              </a:rPr>
              <a:t>Customer</a:t>
            </a:r>
            <a:endParaRPr b="1" dirty="0">
              <a:solidFill>
                <a:schemeClr val="tx1"/>
              </a:solidFill>
            </a:endParaRPr>
          </a:p>
          <a:p>
            <a:pPr marL="457200" lvl="0" indent="0" algn="l" rtl="0">
              <a:spcBef>
                <a:spcPts val="1200"/>
              </a:spcBef>
              <a:spcAft>
                <a:spcPts val="0"/>
              </a:spcAft>
              <a:buNone/>
            </a:pPr>
            <a:r>
              <a:rPr lang="en-GB" dirty="0">
                <a:solidFill>
                  <a:schemeClr val="tx1"/>
                </a:solidFill>
              </a:rPr>
              <a:t>Customer will be asked to write a review or to raise a complaint </a:t>
            </a:r>
            <a:endParaRPr dirty="0">
              <a:solidFill>
                <a:schemeClr val="tx1"/>
              </a:solidFill>
            </a:endParaRPr>
          </a:p>
          <a:p>
            <a:pPr marL="457200" lvl="0" indent="0" algn="l" rtl="0">
              <a:spcBef>
                <a:spcPts val="1200"/>
              </a:spcBef>
              <a:spcAft>
                <a:spcPts val="0"/>
              </a:spcAft>
              <a:buNone/>
            </a:pPr>
            <a:r>
              <a:rPr lang="en-GB" dirty="0">
                <a:solidFill>
                  <a:schemeClr val="tx1"/>
                </a:solidFill>
              </a:rPr>
              <a:t>This complaint will be visible to supervisor only</a:t>
            </a:r>
            <a:endParaRPr dirty="0">
              <a:solidFill>
                <a:schemeClr val="tx1"/>
              </a:solidFill>
            </a:endParaRPr>
          </a:p>
          <a:p>
            <a:pPr marL="457200" lvl="0" indent="0" algn="l" rtl="0">
              <a:spcBef>
                <a:spcPts val="1200"/>
              </a:spcBef>
              <a:spcAft>
                <a:spcPts val="0"/>
              </a:spcAft>
              <a:buNone/>
            </a:pPr>
            <a:r>
              <a:rPr lang="en-GB" dirty="0">
                <a:solidFill>
                  <a:schemeClr val="tx1"/>
                </a:solidFill>
              </a:rPr>
              <a:t>Complaint will be anonymous(No one will be able to see the complainant detail) to everyone </a:t>
            </a:r>
            <a:endParaRPr dirty="0">
              <a:solidFill>
                <a:schemeClr val="tx1"/>
              </a:solidFill>
            </a:endParaRPr>
          </a:p>
          <a:p>
            <a:pPr marL="457200" lvl="0" indent="0" algn="l" rtl="0">
              <a:spcBef>
                <a:spcPts val="1200"/>
              </a:spcBef>
              <a:spcAft>
                <a:spcPts val="0"/>
              </a:spcAft>
              <a:buNone/>
            </a:pPr>
            <a:endParaRPr b="1" dirty="0">
              <a:solidFill>
                <a:schemeClr val="tx1"/>
              </a:solidFill>
            </a:endParaRPr>
          </a:p>
          <a:p>
            <a:pPr marL="0" lvl="0" indent="0" algn="l" rtl="0">
              <a:spcBef>
                <a:spcPts val="1200"/>
              </a:spcBef>
              <a:spcAft>
                <a:spcPts val="0"/>
              </a:spcAft>
              <a:buNone/>
            </a:pPr>
            <a:endParaRPr b="1" u="sng" dirty="0">
              <a:solidFill>
                <a:schemeClr val="tx1"/>
              </a:solidFill>
            </a:endParaRPr>
          </a:p>
          <a:p>
            <a:pPr marL="0" lvl="0" indent="0" algn="l" rtl="0">
              <a:spcBef>
                <a:spcPts val="1200"/>
              </a:spcBef>
              <a:spcAft>
                <a:spcPts val="1200"/>
              </a:spcAft>
              <a:buNone/>
            </a:pPr>
            <a:endParaRPr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152</TotalTime>
  <Words>838</Words>
  <Application>Microsoft Office PowerPoint</Application>
  <PresentationFormat>On-screen Show (16:9)</PresentationFormat>
  <Paragraphs>109</Paragraphs>
  <Slides>25</Slides>
  <Notes>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Wingdings 3</vt:lpstr>
      <vt:lpstr>Cascadia Code</vt:lpstr>
      <vt:lpstr>Wingdings</vt:lpstr>
      <vt:lpstr>Century Gothic</vt:lpstr>
      <vt:lpstr>Roboto</vt:lpstr>
      <vt:lpstr>Arial</vt:lpstr>
      <vt:lpstr>Algerian</vt:lpstr>
      <vt:lpstr>Wisp</vt:lpstr>
      <vt:lpstr>MAULANA AZAD  NATIONAL INSTITUTE OF TECHNOLOGY  BHOPAL, INDIA, 462003</vt:lpstr>
      <vt:lpstr>Title of the Project</vt:lpstr>
      <vt:lpstr>Project Team</vt:lpstr>
      <vt:lpstr>What is CleanCrew </vt:lpstr>
      <vt:lpstr>Tech stack used</vt:lpstr>
      <vt:lpstr>What is SQLite</vt:lpstr>
      <vt:lpstr>Why are we using SQLite</vt:lpstr>
      <vt:lpstr>What we have done</vt:lpstr>
      <vt:lpstr>Role of customer</vt:lpstr>
      <vt:lpstr>Role of Supervisor</vt:lpstr>
      <vt:lpstr>Role of worker</vt:lpstr>
      <vt:lpstr>Flow Chart</vt:lpstr>
      <vt:lpstr>SQLite Schema Structure</vt:lpstr>
      <vt:lpstr>SQLite Schema(code)</vt:lpstr>
      <vt:lpstr>SQLite Schema (code)</vt:lpstr>
      <vt:lpstr>Tables after adding data</vt:lpstr>
      <vt:lpstr>Home Page :</vt:lpstr>
      <vt:lpstr>Home Page</vt:lpstr>
      <vt:lpstr>Worker Profile Page</vt:lpstr>
      <vt:lpstr>Worker Profile Page</vt:lpstr>
      <vt:lpstr>Supervisor profile page </vt:lpstr>
      <vt:lpstr>Supervisor Profile Page</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MAULANA AZAD  NATIONAL INSTITUTE OF TECHNOLOGY  BHOPAL, INDIA, 462003</dc:title>
  <dc:creator>ATHARVA</dc:creator>
  <cp:lastModifiedBy>Mr. ATHARVA NANDKUMAR KULKARNI</cp:lastModifiedBy>
  <cp:revision>4</cp:revision>
  <dcterms:modified xsi:type="dcterms:W3CDTF">2023-04-20T19:52:09Z</dcterms:modified>
</cp:coreProperties>
</file>